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3"/>
  </p:notesMasterIdLst>
  <p:sldIdLst>
    <p:sldId id="256" r:id="rId5"/>
    <p:sldId id="277" r:id="rId6"/>
    <p:sldId id="973" r:id="rId7"/>
    <p:sldId id="1018" r:id="rId8"/>
    <p:sldId id="1016" r:id="rId9"/>
    <p:sldId id="1019" r:id="rId10"/>
    <p:sldId id="1015" r:id="rId11"/>
    <p:sldId id="290"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5875" autoAdjust="0"/>
  </p:normalViewPr>
  <p:slideViewPr>
    <p:cSldViewPr snapToGrid="0">
      <p:cViewPr varScale="1">
        <p:scale>
          <a:sx n="55" d="100"/>
          <a:sy n="55" d="100"/>
        </p:scale>
        <p:origin x="133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F6D880-FF0A-4D49-9FAE-6082D1726CF8}" type="datetimeFigureOut">
              <a:rPr lang="en-GB" smtClean="0"/>
              <a:t>14/09/2022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FBCAA5-D90F-43F3-A00C-75E2BB846086}" type="slidenum">
              <a:rPr lang="en-GB" smtClean="0"/>
              <a:t>‹#›</a:t>
            </a:fld>
            <a:endParaRPr lang="en-GB"/>
          </a:p>
        </p:txBody>
      </p:sp>
    </p:spTree>
    <p:extLst>
      <p:ext uri="{BB962C8B-B14F-4D97-AF65-F5344CB8AC3E}">
        <p14:creationId xmlns:p14="http://schemas.microsoft.com/office/powerpoint/2010/main" val="3541332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fld id="{492E07CC-6AAD-1047-BB31-41E7C9B8EA12}" type="slidenum">
              <a:rPr lang="en-US" smtClean="0"/>
              <a:t>2</a:t>
            </a:fld>
            <a:endParaRPr lang="en-US"/>
          </a:p>
        </p:txBody>
      </p:sp>
    </p:spTree>
    <p:extLst>
      <p:ext uri="{BB962C8B-B14F-4D97-AF65-F5344CB8AC3E}">
        <p14:creationId xmlns:p14="http://schemas.microsoft.com/office/powerpoint/2010/main" val="24721092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u="none" strike="noStrike" kern="1200" dirty="0">
                <a:solidFill>
                  <a:schemeClr val="tx1"/>
                </a:solidFill>
                <a:effectLst/>
                <a:latin typeface="+mn-lt"/>
                <a:ea typeface="+mn-ea"/>
                <a:cs typeface="+mn-cs"/>
              </a:rPr>
              <a:t>Let me introduce you to Fred</a:t>
            </a:r>
            <a:r>
              <a:rPr lang="en-US" sz="1200" i="1" u="none" strike="noStrike" kern="1200" dirty="0">
                <a:solidFill>
                  <a:schemeClr val="tx1"/>
                </a:solidFill>
                <a:effectLst/>
                <a:latin typeface="+mn-lt"/>
                <a:ea typeface="+mn-ea"/>
                <a:cs typeface="+mn-cs"/>
              </a:rPr>
              <a:t>.</a:t>
            </a:r>
            <a:endParaRPr lang="en-GB" sz="1200" u="none" strike="noStrike" kern="1200" dirty="0">
              <a:solidFill>
                <a:schemeClr val="tx1"/>
              </a:solidFill>
              <a:effectLst/>
              <a:latin typeface="+mn-lt"/>
              <a:ea typeface="+mn-ea"/>
              <a:cs typeface="+mn-cs"/>
            </a:endParaRPr>
          </a:p>
          <a:p>
            <a:pPr lvl="0"/>
            <a:r>
              <a:rPr lang="en-US" sz="1200" u="none" strike="noStrike" kern="1200" dirty="0">
                <a:solidFill>
                  <a:schemeClr val="tx1"/>
                </a:solidFill>
                <a:effectLst/>
                <a:latin typeface="+mn-lt"/>
                <a:ea typeface="+mn-ea"/>
                <a:cs typeface="+mn-cs"/>
              </a:rPr>
              <a:t>Fred can only speak in sounds. He says d-o-g, h-a-t etc. </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Speaking like Fred helps children to understand that words are made up of sounds.</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u="none" strike="noStrike" kern="1200" dirty="0">
              <a:solidFill>
                <a:schemeClr val="tx1"/>
              </a:solidFill>
              <a:effectLst/>
              <a:latin typeface="+mn-lt"/>
              <a:ea typeface="+mn-ea"/>
              <a:cs typeface="+mn-cs"/>
            </a:endParaRPr>
          </a:p>
          <a:p>
            <a:pPr lvl="0"/>
            <a:r>
              <a:rPr lang="en-US" sz="1200" u="none" strike="noStrike" kern="1200" dirty="0">
                <a:solidFill>
                  <a:schemeClr val="tx1"/>
                </a:solidFill>
                <a:effectLst/>
                <a:latin typeface="+mn-lt"/>
                <a:ea typeface="+mn-ea"/>
                <a:cs typeface="+mn-cs"/>
              </a:rPr>
              <a:t>Fred helps children </a:t>
            </a:r>
            <a:r>
              <a:rPr lang="en-US" sz="1200" u="none" strike="noStrike" kern="1200" dirty="0" err="1">
                <a:solidFill>
                  <a:schemeClr val="tx1"/>
                </a:solidFill>
                <a:effectLst/>
                <a:latin typeface="+mn-lt"/>
                <a:ea typeface="+mn-ea"/>
                <a:cs typeface="+mn-cs"/>
              </a:rPr>
              <a:t>practise</a:t>
            </a:r>
            <a:r>
              <a:rPr lang="en-US" sz="1200" u="none" strike="noStrike" kern="1200" dirty="0">
                <a:solidFill>
                  <a:schemeClr val="tx1"/>
                </a:solidFill>
                <a:effectLst/>
                <a:latin typeface="+mn-lt"/>
                <a:ea typeface="+mn-ea"/>
                <a:cs typeface="+mn-cs"/>
              </a:rPr>
              <a:t> blending sounds together because he needs the children to say the words for him. Fred says d-o-g, children tell him the word is dog.</a:t>
            </a:r>
          </a:p>
          <a:p>
            <a:pPr lvl="0"/>
            <a:endParaRPr lang="en-US" sz="1200" u="none" strike="noStrike" kern="1200" dirty="0">
              <a:solidFill>
                <a:schemeClr val="tx1"/>
              </a:solidFill>
              <a:effectLst/>
              <a:latin typeface="+mn-lt"/>
              <a:ea typeface="+mn-ea"/>
              <a:cs typeface="+mn-cs"/>
            </a:endParaRPr>
          </a:p>
          <a:p>
            <a:pPr lvl="0"/>
            <a:r>
              <a:rPr lang="en-US" sz="1200" u="none" strike="noStrike" kern="1200" dirty="0">
                <a:solidFill>
                  <a:schemeClr val="tx1"/>
                </a:solidFill>
                <a:effectLst/>
                <a:latin typeface="+mn-lt"/>
                <a:ea typeface="+mn-ea"/>
                <a:cs typeface="+mn-cs"/>
              </a:rPr>
              <a:t>This is how we </a:t>
            </a:r>
            <a:r>
              <a:rPr lang="en-US" sz="1200" b="1" u="none" strike="noStrike" kern="1200" dirty="0">
                <a:solidFill>
                  <a:schemeClr val="tx1"/>
                </a:solidFill>
                <a:effectLst/>
                <a:latin typeface="+mn-lt"/>
                <a:ea typeface="+mn-ea"/>
                <a:cs typeface="+mn-cs"/>
              </a:rPr>
              <a:t>quickly</a:t>
            </a:r>
            <a:r>
              <a:rPr lang="en-US" sz="1200" u="none" strike="noStrike" kern="1200" dirty="0">
                <a:solidFill>
                  <a:schemeClr val="tx1"/>
                </a:solidFill>
                <a:effectLst/>
                <a:latin typeface="+mn-lt"/>
                <a:ea typeface="+mn-ea"/>
                <a:cs typeface="+mn-cs"/>
              </a:rPr>
              <a:t> teach </a:t>
            </a:r>
            <a:r>
              <a:rPr lang="en-US" sz="1200" b="1" u="none" strike="noStrike" kern="1200" dirty="0">
                <a:solidFill>
                  <a:schemeClr val="tx1"/>
                </a:solidFill>
                <a:effectLst/>
                <a:latin typeface="+mn-lt"/>
                <a:ea typeface="+mn-ea"/>
                <a:cs typeface="+mn-cs"/>
              </a:rPr>
              <a:t>all of our children</a:t>
            </a:r>
            <a:r>
              <a:rPr lang="en-US" sz="1200" u="none" strike="noStrike" kern="1200" dirty="0">
                <a:solidFill>
                  <a:schemeClr val="tx1"/>
                </a:solidFill>
                <a:effectLst/>
                <a:latin typeface="+mn-lt"/>
                <a:ea typeface="+mn-ea"/>
                <a:cs typeface="+mn-cs"/>
              </a:rPr>
              <a:t> to blend.</a:t>
            </a:r>
            <a:endParaRPr lang="en-US" dirty="0"/>
          </a:p>
        </p:txBody>
      </p:sp>
      <p:sp>
        <p:nvSpPr>
          <p:cNvPr id="4" name="Slide Number Placeholder 3"/>
          <p:cNvSpPr>
            <a:spLocks noGrp="1"/>
          </p:cNvSpPr>
          <p:nvPr>
            <p:ph type="sldNum" sz="quarter" idx="10"/>
          </p:nvPr>
        </p:nvSpPr>
        <p:spPr/>
        <p:txBody>
          <a:bodyPr/>
          <a:lstStyle/>
          <a:p>
            <a:pPr>
              <a:defRPr/>
            </a:pPr>
            <a:fld id="{81A61AF0-59CC-4D82-B182-5DFC7F9ACF1F}" type="slidenum">
              <a:rPr lang="en-GB" smtClean="0"/>
              <a:pPr>
                <a:defRPr/>
              </a:pPr>
              <a:t>3</a:t>
            </a:fld>
            <a:endParaRPr lang="en-GB"/>
          </a:p>
        </p:txBody>
      </p:sp>
    </p:spTree>
    <p:extLst>
      <p:ext uri="{BB962C8B-B14F-4D97-AF65-F5344CB8AC3E}">
        <p14:creationId xmlns:p14="http://schemas.microsoft.com/office/powerpoint/2010/main" val="6186121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US" i="1" dirty="0"/>
          </a:p>
          <a:p>
            <a:pPr marL="0" marR="0" lvl="0" indent="0" algn="l" defTabSz="457200" rtl="0" eaLnBrk="1" fontAlgn="auto" latinLnBrk="0" hangingPunct="1">
              <a:lnSpc>
                <a:spcPct val="100000"/>
              </a:lnSpc>
              <a:spcBef>
                <a:spcPts val="0"/>
              </a:spcBef>
              <a:spcAft>
                <a:spcPts val="0"/>
              </a:spcAft>
              <a:buClrTx/>
              <a:buSzTx/>
              <a:buFontTx/>
              <a:buNone/>
              <a:tabLst/>
              <a:defRPr/>
            </a:pPr>
            <a:endParaRPr lang="en-US" i="1" dirty="0"/>
          </a:p>
          <a:p>
            <a:endParaRPr lang="en-US" dirty="0"/>
          </a:p>
        </p:txBody>
      </p:sp>
      <p:sp>
        <p:nvSpPr>
          <p:cNvPr id="4" name="Slide Number Placeholder 3"/>
          <p:cNvSpPr>
            <a:spLocks noGrp="1"/>
          </p:cNvSpPr>
          <p:nvPr>
            <p:ph type="sldNum" sz="quarter" idx="5"/>
          </p:nvPr>
        </p:nvSpPr>
        <p:spPr/>
        <p:txBody>
          <a:bodyPr/>
          <a:lstStyle/>
          <a:p>
            <a:fld id="{AC167F53-BA33-7E40-958D-01A6607E9B7A}" type="slidenum">
              <a:rPr lang="en-US" smtClean="0"/>
              <a:t>4</a:t>
            </a:fld>
            <a:endParaRPr lang="en-US"/>
          </a:p>
        </p:txBody>
      </p:sp>
    </p:spTree>
    <p:extLst>
      <p:ext uri="{BB962C8B-B14F-4D97-AF65-F5344CB8AC3E}">
        <p14:creationId xmlns:p14="http://schemas.microsoft.com/office/powerpoint/2010/main" val="29697066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You can also play Fred Games with your child at home. I will show you one of these in action in a moment,</a:t>
            </a:r>
          </a:p>
          <a:p>
            <a:endParaRPr lang="en-US" dirty="0"/>
          </a:p>
        </p:txBody>
      </p:sp>
      <p:sp>
        <p:nvSpPr>
          <p:cNvPr id="4" name="Slide Number Placeholder 3"/>
          <p:cNvSpPr>
            <a:spLocks noGrp="1"/>
          </p:cNvSpPr>
          <p:nvPr>
            <p:ph type="sldNum" sz="quarter" idx="5"/>
          </p:nvPr>
        </p:nvSpPr>
        <p:spPr/>
        <p:txBody>
          <a:bodyPr/>
          <a:lstStyle/>
          <a:p>
            <a:pPr>
              <a:defRPr/>
            </a:pPr>
            <a:fld id="{81A61AF0-59CC-4D82-B182-5DFC7F9ACF1F}" type="slidenum">
              <a:rPr lang="en-GB" smtClean="0"/>
              <a:pPr>
                <a:defRPr/>
              </a:pPr>
              <a:t>5</a:t>
            </a:fld>
            <a:endParaRPr lang="en-GB"/>
          </a:p>
        </p:txBody>
      </p:sp>
    </p:spTree>
    <p:extLst>
      <p:ext uri="{BB962C8B-B14F-4D97-AF65-F5344CB8AC3E}">
        <p14:creationId xmlns:p14="http://schemas.microsoft.com/office/powerpoint/2010/main" val="3734805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teach children to read words using Fred Talk to blend together the sounds they know e.g. m-a-t, mat.</a:t>
            </a:r>
          </a:p>
          <a:p>
            <a:r>
              <a:rPr lang="en-US" dirty="0"/>
              <a:t>We say ‘Fred Talk, read the word’.</a:t>
            </a:r>
          </a:p>
        </p:txBody>
      </p:sp>
      <p:sp>
        <p:nvSpPr>
          <p:cNvPr id="4" name="Slide Number Placeholder 3"/>
          <p:cNvSpPr>
            <a:spLocks noGrp="1"/>
          </p:cNvSpPr>
          <p:nvPr>
            <p:ph type="sldNum" sz="quarter" idx="5"/>
          </p:nvPr>
        </p:nvSpPr>
        <p:spPr/>
        <p:txBody>
          <a:bodyPr/>
          <a:lstStyle/>
          <a:p>
            <a:fld id="{AC167F53-BA33-7E40-958D-01A6607E9B7A}" type="slidenum">
              <a:rPr lang="en-US" smtClean="0"/>
              <a:t>6</a:t>
            </a:fld>
            <a:endParaRPr lang="en-US"/>
          </a:p>
        </p:txBody>
      </p:sp>
    </p:spTree>
    <p:extLst>
      <p:ext uri="{BB962C8B-B14F-4D97-AF65-F5344CB8AC3E}">
        <p14:creationId xmlns:p14="http://schemas.microsoft.com/office/powerpoint/2010/main" val="34893055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C167F53-BA33-7E40-958D-01A6607E9B7A}" type="slidenum">
              <a:rPr lang="en-US" smtClean="0"/>
              <a:t>7</a:t>
            </a:fld>
            <a:endParaRPr lang="en-US"/>
          </a:p>
        </p:txBody>
      </p:sp>
    </p:spTree>
    <p:extLst>
      <p:ext uri="{BB962C8B-B14F-4D97-AF65-F5344CB8AC3E}">
        <p14:creationId xmlns:p14="http://schemas.microsoft.com/office/powerpoint/2010/main" val="2466466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92E07CC-6AAD-1047-BB31-41E7C9B8EA12}" type="slidenum">
              <a:rPr lang="en-US" smtClean="0"/>
              <a:t>8</a:t>
            </a:fld>
            <a:endParaRPr lang="en-US"/>
          </a:p>
        </p:txBody>
      </p:sp>
    </p:spTree>
    <p:extLst>
      <p:ext uri="{BB962C8B-B14F-4D97-AF65-F5344CB8AC3E}">
        <p14:creationId xmlns:p14="http://schemas.microsoft.com/office/powerpoint/2010/main" val="21662756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41818-9157-434E-AE4B-C498846AC6F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F93E271-B796-4F68-B4B6-E688EBFB4B6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5CBAA80-8215-449A-8E45-FA972846CEB2}"/>
              </a:ext>
            </a:extLst>
          </p:cNvPr>
          <p:cNvSpPr>
            <a:spLocks noGrp="1"/>
          </p:cNvSpPr>
          <p:nvPr>
            <p:ph type="dt" sz="half" idx="10"/>
          </p:nvPr>
        </p:nvSpPr>
        <p:spPr/>
        <p:txBody>
          <a:bodyPr/>
          <a:lstStyle/>
          <a:p>
            <a:fld id="{28D11B20-EF02-4E61-8D3D-50C6D9A1878C}" type="datetimeFigureOut">
              <a:rPr lang="en-GB" smtClean="0"/>
              <a:t>14/09/2022</a:t>
            </a:fld>
            <a:endParaRPr lang="en-GB"/>
          </a:p>
        </p:txBody>
      </p:sp>
      <p:sp>
        <p:nvSpPr>
          <p:cNvPr id="5" name="Footer Placeholder 4">
            <a:extLst>
              <a:ext uri="{FF2B5EF4-FFF2-40B4-BE49-F238E27FC236}">
                <a16:creationId xmlns:a16="http://schemas.microsoft.com/office/drawing/2014/main" id="{51487413-7700-4D63-8763-461C779DE6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B571A7-B975-4AA9-82D6-837E430EB196}"/>
              </a:ext>
            </a:extLst>
          </p:cNvPr>
          <p:cNvSpPr>
            <a:spLocks noGrp="1"/>
          </p:cNvSpPr>
          <p:nvPr>
            <p:ph type="sldNum" sz="quarter" idx="12"/>
          </p:nvPr>
        </p:nvSpPr>
        <p:spPr/>
        <p:txBody>
          <a:bodyPr/>
          <a:lstStyle/>
          <a:p>
            <a:fld id="{D82F867F-3443-4A0F-8D8B-2E425496D271}" type="slidenum">
              <a:rPr lang="en-GB" smtClean="0"/>
              <a:t>‹#›</a:t>
            </a:fld>
            <a:endParaRPr lang="en-GB"/>
          </a:p>
        </p:txBody>
      </p:sp>
    </p:spTree>
    <p:extLst>
      <p:ext uri="{BB962C8B-B14F-4D97-AF65-F5344CB8AC3E}">
        <p14:creationId xmlns:p14="http://schemas.microsoft.com/office/powerpoint/2010/main" val="30725546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50744F-D710-4635-B81A-2E29196825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C258308-A827-4865-92EC-CC751566C6A4}"/>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AB3BBCE-FF20-4037-BE56-99C108D72C91}"/>
              </a:ext>
            </a:extLst>
          </p:cNvPr>
          <p:cNvSpPr>
            <a:spLocks noGrp="1"/>
          </p:cNvSpPr>
          <p:nvPr>
            <p:ph type="dt" sz="half" idx="10"/>
          </p:nvPr>
        </p:nvSpPr>
        <p:spPr/>
        <p:txBody>
          <a:bodyPr/>
          <a:lstStyle/>
          <a:p>
            <a:fld id="{28D11B20-EF02-4E61-8D3D-50C6D9A1878C}" type="datetimeFigureOut">
              <a:rPr lang="en-GB" smtClean="0"/>
              <a:t>14/09/2022</a:t>
            </a:fld>
            <a:endParaRPr lang="en-GB"/>
          </a:p>
        </p:txBody>
      </p:sp>
      <p:sp>
        <p:nvSpPr>
          <p:cNvPr id="5" name="Footer Placeholder 4">
            <a:extLst>
              <a:ext uri="{FF2B5EF4-FFF2-40B4-BE49-F238E27FC236}">
                <a16:creationId xmlns:a16="http://schemas.microsoft.com/office/drawing/2014/main" id="{E766D494-F83A-4C15-A199-D28A4186253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FA5AC1-2B16-4523-993A-952FCA66949A}"/>
              </a:ext>
            </a:extLst>
          </p:cNvPr>
          <p:cNvSpPr>
            <a:spLocks noGrp="1"/>
          </p:cNvSpPr>
          <p:nvPr>
            <p:ph type="sldNum" sz="quarter" idx="12"/>
          </p:nvPr>
        </p:nvSpPr>
        <p:spPr/>
        <p:txBody>
          <a:bodyPr/>
          <a:lstStyle/>
          <a:p>
            <a:fld id="{D82F867F-3443-4A0F-8D8B-2E425496D271}" type="slidenum">
              <a:rPr lang="en-GB" smtClean="0"/>
              <a:t>‹#›</a:t>
            </a:fld>
            <a:endParaRPr lang="en-GB"/>
          </a:p>
        </p:txBody>
      </p:sp>
    </p:spTree>
    <p:extLst>
      <p:ext uri="{BB962C8B-B14F-4D97-AF65-F5344CB8AC3E}">
        <p14:creationId xmlns:p14="http://schemas.microsoft.com/office/powerpoint/2010/main" val="9661572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93C30-DA39-49AB-B804-791129BA71B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7DA5A8C-36D3-4EC3-99D3-B9A5DFB151C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8CA50C62-F1B4-4ED9-9CC1-64FB2FD75258}"/>
              </a:ext>
            </a:extLst>
          </p:cNvPr>
          <p:cNvSpPr>
            <a:spLocks noGrp="1"/>
          </p:cNvSpPr>
          <p:nvPr>
            <p:ph type="dt" sz="half" idx="10"/>
          </p:nvPr>
        </p:nvSpPr>
        <p:spPr/>
        <p:txBody>
          <a:bodyPr/>
          <a:lstStyle/>
          <a:p>
            <a:fld id="{28D11B20-EF02-4E61-8D3D-50C6D9A1878C}" type="datetimeFigureOut">
              <a:rPr lang="en-GB" smtClean="0"/>
              <a:t>14/09/2022</a:t>
            </a:fld>
            <a:endParaRPr lang="en-GB"/>
          </a:p>
        </p:txBody>
      </p:sp>
      <p:sp>
        <p:nvSpPr>
          <p:cNvPr id="5" name="Footer Placeholder 4">
            <a:extLst>
              <a:ext uri="{FF2B5EF4-FFF2-40B4-BE49-F238E27FC236}">
                <a16:creationId xmlns:a16="http://schemas.microsoft.com/office/drawing/2014/main" id="{2AFB598E-F662-47E5-9472-DAD6BEAF1B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120936-B3CC-4D14-BF87-1001EFD41270}"/>
              </a:ext>
            </a:extLst>
          </p:cNvPr>
          <p:cNvSpPr>
            <a:spLocks noGrp="1"/>
          </p:cNvSpPr>
          <p:nvPr>
            <p:ph type="sldNum" sz="quarter" idx="12"/>
          </p:nvPr>
        </p:nvSpPr>
        <p:spPr/>
        <p:txBody>
          <a:bodyPr/>
          <a:lstStyle/>
          <a:p>
            <a:fld id="{D82F867F-3443-4A0F-8D8B-2E425496D271}" type="slidenum">
              <a:rPr lang="en-GB" smtClean="0"/>
              <a:t>‹#›</a:t>
            </a:fld>
            <a:endParaRPr lang="en-GB"/>
          </a:p>
        </p:txBody>
      </p:sp>
    </p:spTree>
    <p:extLst>
      <p:ext uri="{BB962C8B-B14F-4D97-AF65-F5344CB8AC3E}">
        <p14:creationId xmlns:p14="http://schemas.microsoft.com/office/powerpoint/2010/main" val="25967803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58CE94-DA9F-4900-8EFE-3D301CBEFE2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BD4B54-F614-43EB-8BCA-63C06B600FA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B326076-E60D-4C2C-937D-098FF2D9F35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44F1546-2706-4352-B24F-85EF0657BCCD}"/>
              </a:ext>
            </a:extLst>
          </p:cNvPr>
          <p:cNvSpPr>
            <a:spLocks noGrp="1"/>
          </p:cNvSpPr>
          <p:nvPr>
            <p:ph type="dt" sz="half" idx="10"/>
          </p:nvPr>
        </p:nvSpPr>
        <p:spPr/>
        <p:txBody>
          <a:bodyPr/>
          <a:lstStyle/>
          <a:p>
            <a:fld id="{28D11B20-EF02-4E61-8D3D-50C6D9A1878C}" type="datetimeFigureOut">
              <a:rPr lang="en-GB" smtClean="0"/>
              <a:t>14/09/2022</a:t>
            </a:fld>
            <a:endParaRPr lang="en-GB"/>
          </a:p>
        </p:txBody>
      </p:sp>
      <p:sp>
        <p:nvSpPr>
          <p:cNvPr id="6" name="Footer Placeholder 5">
            <a:extLst>
              <a:ext uri="{FF2B5EF4-FFF2-40B4-BE49-F238E27FC236}">
                <a16:creationId xmlns:a16="http://schemas.microsoft.com/office/drawing/2014/main" id="{F594E9CF-6F92-4E3A-B746-6390C5DFEE9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D64D9FF-35C0-4091-B7A2-4312347F07AA}"/>
              </a:ext>
            </a:extLst>
          </p:cNvPr>
          <p:cNvSpPr>
            <a:spLocks noGrp="1"/>
          </p:cNvSpPr>
          <p:nvPr>
            <p:ph type="sldNum" sz="quarter" idx="12"/>
          </p:nvPr>
        </p:nvSpPr>
        <p:spPr/>
        <p:txBody>
          <a:bodyPr/>
          <a:lstStyle/>
          <a:p>
            <a:fld id="{D82F867F-3443-4A0F-8D8B-2E425496D271}" type="slidenum">
              <a:rPr lang="en-GB" smtClean="0"/>
              <a:t>‹#›</a:t>
            </a:fld>
            <a:endParaRPr lang="en-GB"/>
          </a:p>
        </p:txBody>
      </p:sp>
    </p:spTree>
    <p:extLst>
      <p:ext uri="{BB962C8B-B14F-4D97-AF65-F5344CB8AC3E}">
        <p14:creationId xmlns:p14="http://schemas.microsoft.com/office/powerpoint/2010/main" val="9070520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BFC144-A2A7-42C9-A29B-33A0863ECED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430317B-018F-48BB-966B-68EB006F4B0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723F42D8-FE1A-455C-BF6D-C919B2754A53}"/>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BF3905F-7832-4DFE-B483-AFD63324950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1FDD04E-89B6-4869-8DEA-F1BFB00FA2D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7440C81-F86C-4315-95D7-35D212B6BC39}"/>
              </a:ext>
            </a:extLst>
          </p:cNvPr>
          <p:cNvSpPr>
            <a:spLocks noGrp="1"/>
          </p:cNvSpPr>
          <p:nvPr>
            <p:ph type="dt" sz="half" idx="10"/>
          </p:nvPr>
        </p:nvSpPr>
        <p:spPr/>
        <p:txBody>
          <a:bodyPr/>
          <a:lstStyle/>
          <a:p>
            <a:fld id="{28D11B20-EF02-4E61-8D3D-50C6D9A1878C}" type="datetimeFigureOut">
              <a:rPr lang="en-GB" smtClean="0"/>
              <a:t>14/09/2022</a:t>
            </a:fld>
            <a:endParaRPr lang="en-GB"/>
          </a:p>
        </p:txBody>
      </p:sp>
      <p:sp>
        <p:nvSpPr>
          <p:cNvPr id="8" name="Footer Placeholder 7">
            <a:extLst>
              <a:ext uri="{FF2B5EF4-FFF2-40B4-BE49-F238E27FC236}">
                <a16:creationId xmlns:a16="http://schemas.microsoft.com/office/drawing/2014/main" id="{66F280AE-52A7-4795-8D22-DBAC918029B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AD5C2B3-A32B-401B-8A9A-6990449AFD4C}"/>
              </a:ext>
            </a:extLst>
          </p:cNvPr>
          <p:cNvSpPr>
            <a:spLocks noGrp="1"/>
          </p:cNvSpPr>
          <p:nvPr>
            <p:ph type="sldNum" sz="quarter" idx="12"/>
          </p:nvPr>
        </p:nvSpPr>
        <p:spPr/>
        <p:txBody>
          <a:bodyPr/>
          <a:lstStyle/>
          <a:p>
            <a:fld id="{D82F867F-3443-4A0F-8D8B-2E425496D271}" type="slidenum">
              <a:rPr lang="en-GB" smtClean="0"/>
              <a:t>‹#›</a:t>
            </a:fld>
            <a:endParaRPr lang="en-GB"/>
          </a:p>
        </p:txBody>
      </p:sp>
    </p:spTree>
    <p:extLst>
      <p:ext uri="{BB962C8B-B14F-4D97-AF65-F5344CB8AC3E}">
        <p14:creationId xmlns:p14="http://schemas.microsoft.com/office/powerpoint/2010/main" val="20201775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4A426F-BEEE-465E-9A23-72B861173EB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D18F640-D688-4874-8B66-B28E9936D093}"/>
              </a:ext>
            </a:extLst>
          </p:cNvPr>
          <p:cNvSpPr>
            <a:spLocks noGrp="1"/>
          </p:cNvSpPr>
          <p:nvPr>
            <p:ph type="dt" sz="half" idx="10"/>
          </p:nvPr>
        </p:nvSpPr>
        <p:spPr/>
        <p:txBody>
          <a:bodyPr/>
          <a:lstStyle/>
          <a:p>
            <a:fld id="{28D11B20-EF02-4E61-8D3D-50C6D9A1878C}" type="datetimeFigureOut">
              <a:rPr lang="en-GB" smtClean="0"/>
              <a:t>14/09/2022</a:t>
            </a:fld>
            <a:endParaRPr lang="en-GB"/>
          </a:p>
        </p:txBody>
      </p:sp>
      <p:sp>
        <p:nvSpPr>
          <p:cNvPr id="4" name="Footer Placeholder 3">
            <a:extLst>
              <a:ext uri="{FF2B5EF4-FFF2-40B4-BE49-F238E27FC236}">
                <a16:creationId xmlns:a16="http://schemas.microsoft.com/office/drawing/2014/main" id="{477A5620-E03B-42E6-9150-00F40D115B4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42B6DA5-103E-4D97-82EE-33690037296D}"/>
              </a:ext>
            </a:extLst>
          </p:cNvPr>
          <p:cNvSpPr>
            <a:spLocks noGrp="1"/>
          </p:cNvSpPr>
          <p:nvPr>
            <p:ph type="sldNum" sz="quarter" idx="12"/>
          </p:nvPr>
        </p:nvSpPr>
        <p:spPr/>
        <p:txBody>
          <a:bodyPr/>
          <a:lstStyle/>
          <a:p>
            <a:fld id="{D82F867F-3443-4A0F-8D8B-2E425496D271}" type="slidenum">
              <a:rPr lang="en-GB" smtClean="0"/>
              <a:t>‹#›</a:t>
            </a:fld>
            <a:endParaRPr lang="en-GB"/>
          </a:p>
        </p:txBody>
      </p:sp>
    </p:spTree>
    <p:extLst>
      <p:ext uri="{BB962C8B-B14F-4D97-AF65-F5344CB8AC3E}">
        <p14:creationId xmlns:p14="http://schemas.microsoft.com/office/powerpoint/2010/main" val="8210601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1B02317-D57E-4896-8E48-7F8C827265D0}"/>
              </a:ext>
            </a:extLst>
          </p:cNvPr>
          <p:cNvSpPr>
            <a:spLocks noGrp="1"/>
          </p:cNvSpPr>
          <p:nvPr>
            <p:ph type="dt" sz="half" idx="10"/>
          </p:nvPr>
        </p:nvSpPr>
        <p:spPr/>
        <p:txBody>
          <a:bodyPr/>
          <a:lstStyle/>
          <a:p>
            <a:fld id="{28D11B20-EF02-4E61-8D3D-50C6D9A1878C}" type="datetimeFigureOut">
              <a:rPr lang="en-GB" smtClean="0"/>
              <a:t>14/09/2022</a:t>
            </a:fld>
            <a:endParaRPr lang="en-GB"/>
          </a:p>
        </p:txBody>
      </p:sp>
      <p:sp>
        <p:nvSpPr>
          <p:cNvPr id="3" name="Footer Placeholder 2">
            <a:extLst>
              <a:ext uri="{FF2B5EF4-FFF2-40B4-BE49-F238E27FC236}">
                <a16:creationId xmlns:a16="http://schemas.microsoft.com/office/drawing/2014/main" id="{C1BEE717-E0BA-41AE-826D-5FB0C920E39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74247AF-1AF2-4F3B-AEC0-5AF0B25F7E93}"/>
              </a:ext>
            </a:extLst>
          </p:cNvPr>
          <p:cNvSpPr>
            <a:spLocks noGrp="1"/>
          </p:cNvSpPr>
          <p:nvPr>
            <p:ph type="sldNum" sz="quarter" idx="12"/>
          </p:nvPr>
        </p:nvSpPr>
        <p:spPr/>
        <p:txBody>
          <a:bodyPr/>
          <a:lstStyle/>
          <a:p>
            <a:fld id="{D82F867F-3443-4A0F-8D8B-2E425496D271}" type="slidenum">
              <a:rPr lang="en-GB" smtClean="0"/>
              <a:t>‹#›</a:t>
            </a:fld>
            <a:endParaRPr lang="en-GB"/>
          </a:p>
        </p:txBody>
      </p:sp>
    </p:spTree>
    <p:extLst>
      <p:ext uri="{BB962C8B-B14F-4D97-AF65-F5344CB8AC3E}">
        <p14:creationId xmlns:p14="http://schemas.microsoft.com/office/powerpoint/2010/main" val="15126705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662A91-E2EC-48F6-A7CB-683DF36813A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6F141C9-A03E-414A-B6DE-F87AE4F8FBD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3350049-1B76-403D-8F54-86C774B958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732C005-75FD-48F7-BA43-2606F3190C63}"/>
              </a:ext>
            </a:extLst>
          </p:cNvPr>
          <p:cNvSpPr>
            <a:spLocks noGrp="1"/>
          </p:cNvSpPr>
          <p:nvPr>
            <p:ph type="dt" sz="half" idx="10"/>
          </p:nvPr>
        </p:nvSpPr>
        <p:spPr/>
        <p:txBody>
          <a:bodyPr/>
          <a:lstStyle/>
          <a:p>
            <a:fld id="{28D11B20-EF02-4E61-8D3D-50C6D9A1878C}" type="datetimeFigureOut">
              <a:rPr lang="en-GB" smtClean="0"/>
              <a:t>14/09/2022</a:t>
            </a:fld>
            <a:endParaRPr lang="en-GB"/>
          </a:p>
        </p:txBody>
      </p:sp>
      <p:sp>
        <p:nvSpPr>
          <p:cNvPr id="6" name="Footer Placeholder 5">
            <a:extLst>
              <a:ext uri="{FF2B5EF4-FFF2-40B4-BE49-F238E27FC236}">
                <a16:creationId xmlns:a16="http://schemas.microsoft.com/office/drawing/2014/main" id="{1C5B89D0-8EF8-47BD-B496-C8CC1E0DDB7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02447F6-512D-473F-BA01-2CF5D8B45573}"/>
              </a:ext>
            </a:extLst>
          </p:cNvPr>
          <p:cNvSpPr>
            <a:spLocks noGrp="1"/>
          </p:cNvSpPr>
          <p:nvPr>
            <p:ph type="sldNum" sz="quarter" idx="12"/>
          </p:nvPr>
        </p:nvSpPr>
        <p:spPr/>
        <p:txBody>
          <a:bodyPr/>
          <a:lstStyle/>
          <a:p>
            <a:fld id="{D82F867F-3443-4A0F-8D8B-2E425496D271}" type="slidenum">
              <a:rPr lang="en-GB" smtClean="0"/>
              <a:t>‹#›</a:t>
            </a:fld>
            <a:endParaRPr lang="en-GB"/>
          </a:p>
        </p:txBody>
      </p:sp>
    </p:spTree>
    <p:extLst>
      <p:ext uri="{BB962C8B-B14F-4D97-AF65-F5344CB8AC3E}">
        <p14:creationId xmlns:p14="http://schemas.microsoft.com/office/powerpoint/2010/main" val="39908867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B94F26-628B-4141-A714-3F9B7948011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9F8F161-B2FB-47C5-ABEA-9BDD89B3821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E1279C7-E917-4E5B-ABDA-84FDB9EA9F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F9F5DD4-0C21-43E6-8230-4E7420564F38}"/>
              </a:ext>
            </a:extLst>
          </p:cNvPr>
          <p:cNvSpPr>
            <a:spLocks noGrp="1"/>
          </p:cNvSpPr>
          <p:nvPr>
            <p:ph type="dt" sz="half" idx="10"/>
          </p:nvPr>
        </p:nvSpPr>
        <p:spPr/>
        <p:txBody>
          <a:bodyPr/>
          <a:lstStyle/>
          <a:p>
            <a:fld id="{28D11B20-EF02-4E61-8D3D-50C6D9A1878C}" type="datetimeFigureOut">
              <a:rPr lang="en-GB" smtClean="0"/>
              <a:t>14/09/2022</a:t>
            </a:fld>
            <a:endParaRPr lang="en-GB"/>
          </a:p>
        </p:txBody>
      </p:sp>
      <p:sp>
        <p:nvSpPr>
          <p:cNvPr id="6" name="Footer Placeholder 5">
            <a:extLst>
              <a:ext uri="{FF2B5EF4-FFF2-40B4-BE49-F238E27FC236}">
                <a16:creationId xmlns:a16="http://schemas.microsoft.com/office/drawing/2014/main" id="{6BA78DB2-FBC8-4FA9-9C82-EE4247E4638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97DFCA4-663F-4810-B3BC-F34BC3A1D152}"/>
              </a:ext>
            </a:extLst>
          </p:cNvPr>
          <p:cNvSpPr>
            <a:spLocks noGrp="1"/>
          </p:cNvSpPr>
          <p:nvPr>
            <p:ph type="sldNum" sz="quarter" idx="12"/>
          </p:nvPr>
        </p:nvSpPr>
        <p:spPr/>
        <p:txBody>
          <a:bodyPr/>
          <a:lstStyle/>
          <a:p>
            <a:fld id="{D82F867F-3443-4A0F-8D8B-2E425496D271}" type="slidenum">
              <a:rPr lang="en-GB" smtClean="0"/>
              <a:t>‹#›</a:t>
            </a:fld>
            <a:endParaRPr lang="en-GB"/>
          </a:p>
        </p:txBody>
      </p:sp>
    </p:spTree>
    <p:extLst>
      <p:ext uri="{BB962C8B-B14F-4D97-AF65-F5344CB8AC3E}">
        <p14:creationId xmlns:p14="http://schemas.microsoft.com/office/powerpoint/2010/main" val="3017577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5D742F-C8BC-4E7A-9A8F-050DF8EA605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E0899C2-D8E0-4CB9-8081-49D04787B458}"/>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FC938D0-DDAD-46EA-B338-429C445C5BD1}"/>
              </a:ext>
            </a:extLst>
          </p:cNvPr>
          <p:cNvSpPr>
            <a:spLocks noGrp="1"/>
          </p:cNvSpPr>
          <p:nvPr>
            <p:ph type="dt" sz="half" idx="10"/>
          </p:nvPr>
        </p:nvSpPr>
        <p:spPr/>
        <p:txBody>
          <a:bodyPr/>
          <a:lstStyle/>
          <a:p>
            <a:fld id="{28D11B20-EF02-4E61-8D3D-50C6D9A1878C}" type="datetimeFigureOut">
              <a:rPr lang="en-GB" smtClean="0"/>
              <a:t>14/09/2022</a:t>
            </a:fld>
            <a:endParaRPr lang="en-GB"/>
          </a:p>
        </p:txBody>
      </p:sp>
      <p:sp>
        <p:nvSpPr>
          <p:cNvPr id="5" name="Footer Placeholder 4">
            <a:extLst>
              <a:ext uri="{FF2B5EF4-FFF2-40B4-BE49-F238E27FC236}">
                <a16:creationId xmlns:a16="http://schemas.microsoft.com/office/drawing/2014/main" id="{6751FACB-AE91-451F-A9C0-1211ED37C0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693DDC9-9F17-45AE-ABC5-2740D6AA2F08}"/>
              </a:ext>
            </a:extLst>
          </p:cNvPr>
          <p:cNvSpPr>
            <a:spLocks noGrp="1"/>
          </p:cNvSpPr>
          <p:nvPr>
            <p:ph type="sldNum" sz="quarter" idx="12"/>
          </p:nvPr>
        </p:nvSpPr>
        <p:spPr/>
        <p:txBody>
          <a:bodyPr/>
          <a:lstStyle/>
          <a:p>
            <a:fld id="{D82F867F-3443-4A0F-8D8B-2E425496D271}" type="slidenum">
              <a:rPr lang="en-GB" smtClean="0"/>
              <a:t>‹#›</a:t>
            </a:fld>
            <a:endParaRPr lang="en-GB"/>
          </a:p>
        </p:txBody>
      </p:sp>
    </p:spTree>
    <p:extLst>
      <p:ext uri="{BB962C8B-B14F-4D97-AF65-F5344CB8AC3E}">
        <p14:creationId xmlns:p14="http://schemas.microsoft.com/office/powerpoint/2010/main" val="5744286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30D3B0B-928F-4875-B60F-0CAF2E6CB47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4218995-F6AE-4005-84B9-275A8756C50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7523B80-FE31-402D-930D-2A9F935A9C39}"/>
              </a:ext>
            </a:extLst>
          </p:cNvPr>
          <p:cNvSpPr>
            <a:spLocks noGrp="1"/>
          </p:cNvSpPr>
          <p:nvPr>
            <p:ph type="dt" sz="half" idx="10"/>
          </p:nvPr>
        </p:nvSpPr>
        <p:spPr/>
        <p:txBody>
          <a:bodyPr/>
          <a:lstStyle/>
          <a:p>
            <a:fld id="{28D11B20-EF02-4E61-8D3D-50C6D9A1878C}" type="datetimeFigureOut">
              <a:rPr lang="en-GB" smtClean="0"/>
              <a:t>14/09/2022</a:t>
            </a:fld>
            <a:endParaRPr lang="en-GB"/>
          </a:p>
        </p:txBody>
      </p:sp>
      <p:sp>
        <p:nvSpPr>
          <p:cNvPr id="5" name="Footer Placeholder 4">
            <a:extLst>
              <a:ext uri="{FF2B5EF4-FFF2-40B4-BE49-F238E27FC236}">
                <a16:creationId xmlns:a16="http://schemas.microsoft.com/office/drawing/2014/main" id="{C3BADC33-A152-4FEC-B26F-1D7E2BE398D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3F519AE-7CC9-4A0F-A197-DA631CC70207}"/>
              </a:ext>
            </a:extLst>
          </p:cNvPr>
          <p:cNvSpPr>
            <a:spLocks noGrp="1"/>
          </p:cNvSpPr>
          <p:nvPr>
            <p:ph type="sldNum" sz="quarter" idx="12"/>
          </p:nvPr>
        </p:nvSpPr>
        <p:spPr/>
        <p:txBody>
          <a:bodyPr/>
          <a:lstStyle/>
          <a:p>
            <a:fld id="{D82F867F-3443-4A0F-8D8B-2E425496D271}" type="slidenum">
              <a:rPr lang="en-GB" smtClean="0"/>
              <a:t>‹#›</a:t>
            </a:fld>
            <a:endParaRPr lang="en-GB"/>
          </a:p>
        </p:txBody>
      </p:sp>
    </p:spTree>
    <p:extLst>
      <p:ext uri="{BB962C8B-B14F-4D97-AF65-F5344CB8AC3E}">
        <p14:creationId xmlns:p14="http://schemas.microsoft.com/office/powerpoint/2010/main" val="4819020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04026BB-50BF-44A5-B95B-1A92A11EC8F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FE26269-9A93-49C6-BB0F-955A4C65FF1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3C1B4F-9554-454F-9C13-9CD212C21AE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D11B20-EF02-4E61-8D3D-50C6D9A1878C}" type="datetimeFigureOut">
              <a:rPr lang="en-GB" smtClean="0"/>
              <a:t>14/09/2022</a:t>
            </a:fld>
            <a:endParaRPr lang="en-GB"/>
          </a:p>
        </p:txBody>
      </p:sp>
      <p:sp>
        <p:nvSpPr>
          <p:cNvPr id="5" name="Footer Placeholder 4">
            <a:extLst>
              <a:ext uri="{FF2B5EF4-FFF2-40B4-BE49-F238E27FC236}">
                <a16:creationId xmlns:a16="http://schemas.microsoft.com/office/drawing/2014/main" id="{F2552265-CF6F-4BB3-BE00-A427A82C0EE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8CEE5AD-3828-420B-9974-3009E538684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2F867F-3443-4A0F-8D8B-2E425496D271}" type="slidenum">
              <a:rPr lang="en-GB" smtClean="0"/>
              <a:t>‹#›</a:t>
            </a:fld>
            <a:endParaRPr lang="en-GB"/>
          </a:p>
        </p:txBody>
      </p:sp>
    </p:spTree>
    <p:extLst>
      <p:ext uri="{BB962C8B-B14F-4D97-AF65-F5344CB8AC3E}">
        <p14:creationId xmlns:p14="http://schemas.microsoft.com/office/powerpoint/2010/main" val="29246759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www.ruthmiskin.com/en/parents/"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hyperlink" Target="http://www.oxfordowl.co.uk/Reading/" TargetMode="External"/><Relationship Id="rId4" Type="http://schemas.openxmlformats.org/officeDocument/2006/relationships/hyperlink" Target="https://www.facebook.com/miskin.educati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F17157-7BB9-4E6D-9371-27A27E423B24}"/>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23E4B562-32FE-410F-A910-D318A4B2C3F3}"/>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31167629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Sounds + blending = reading </a:t>
            </a:r>
          </a:p>
        </p:txBody>
      </p:sp>
      <p:pic>
        <p:nvPicPr>
          <p:cNvPr id="16" name="Picture 15" descr="Screen Shot 2016-04-13 at 10.33.12.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950767" y="2721513"/>
            <a:ext cx="2963858" cy="1394893"/>
          </a:xfrm>
          <a:prstGeom prst="rect">
            <a:avLst/>
          </a:prstGeom>
          <a:ln>
            <a:solidFill>
              <a:schemeClr val="tx1"/>
            </a:solidFill>
          </a:ln>
        </p:spPr>
      </p:pic>
      <p:sp>
        <p:nvSpPr>
          <p:cNvPr id="3" name="TextBox 2">
            <a:extLst>
              <a:ext uri="{FF2B5EF4-FFF2-40B4-BE49-F238E27FC236}">
                <a16:creationId xmlns:a16="http://schemas.microsoft.com/office/drawing/2014/main" id="{50D0F987-1124-9641-A917-5AF839C65251}"/>
              </a:ext>
            </a:extLst>
          </p:cNvPr>
          <p:cNvSpPr txBox="1"/>
          <p:nvPr/>
        </p:nvSpPr>
        <p:spPr>
          <a:xfrm>
            <a:off x="5666397" y="2911127"/>
            <a:ext cx="1065487" cy="1015663"/>
          </a:xfrm>
          <a:prstGeom prst="rect">
            <a:avLst/>
          </a:prstGeom>
          <a:noFill/>
        </p:spPr>
        <p:txBody>
          <a:bodyPr wrap="square" rtlCol="0">
            <a:spAutoFit/>
          </a:bodyPr>
          <a:lstStyle/>
          <a:p>
            <a:r>
              <a:rPr lang="en-US" sz="6000" b="1" dirty="0">
                <a:solidFill>
                  <a:srgbClr val="787878"/>
                </a:solidFill>
                <a:ea typeface="+mj-ea"/>
                <a:cs typeface="+mj-cs"/>
              </a:rPr>
              <a:t>+</a:t>
            </a:r>
          </a:p>
        </p:txBody>
      </p:sp>
      <p:pic>
        <p:nvPicPr>
          <p:cNvPr id="9" name="Picture 8" descr="as.png">
            <a:extLst>
              <a:ext uri="{FF2B5EF4-FFF2-40B4-BE49-F238E27FC236}">
                <a16:creationId xmlns:a16="http://schemas.microsoft.com/office/drawing/2014/main" id="{51EA20A7-5BA2-E440-9860-D798EE7E5334}"/>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847529" y="2618531"/>
            <a:ext cx="3393707" cy="1508314"/>
          </a:xfrm>
          <a:prstGeom prst="rect">
            <a:avLst/>
          </a:prstGeom>
        </p:spPr>
      </p:pic>
      <p:sp>
        <p:nvSpPr>
          <p:cNvPr id="4" name="Rectangle 3">
            <a:extLst>
              <a:ext uri="{FF2B5EF4-FFF2-40B4-BE49-F238E27FC236}">
                <a16:creationId xmlns:a16="http://schemas.microsoft.com/office/drawing/2014/main" id="{5A479342-9F1E-4575-A9C6-16A56B5A977A}"/>
              </a:ext>
            </a:extLst>
          </p:cNvPr>
          <p:cNvSpPr/>
          <p:nvPr/>
        </p:nvSpPr>
        <p:spPr>
          <a:xfrm>
            <a:off x="339969" y="4126845"/>
            <a:ext cx="11512061" cy="2677656"/>
          </a:xfrm>
          <a:prstGeom prst="rect">
            <a:avLst/>
          </a:prstGeom>
        </p:spPr>
        <p:txBody>
          <a:bodyPr wrap="square">
            <a:spAutoFit/>
          </a:bodyPr>
          <a:lstStyle/>
          <a:p>
            <a:r>
              <a:rPr lang="en-US" sz="2400" i="0" baseline="0" dirty="0"/>
              <a:t>I want to help you understand how your child is learning to read words in </a:t>
            </a:r>
            <a:r>
              <a:rPr lang="en-US" sz="2400" i="1" baseline="0" dirty="0"/>
              <a:t>Read Write Inc. </a:t>
            </a:r>
            <a:r>
              <a:rPr lang="en-US" sz="2400" i="0" baseline="0" dirty="0"/>
              <a:t>Phonics by blending sounds together:</a:t>
            </a:r>
          </a:p>
          <a:p>
            <a:pPr lvl="0" defTabSz="457200">
              <a:buSzPct val="25000"/>
              <a:defRPr/>
            </a:pPr>
            <a:endParaRPr lang="en-US" sz="2400" dirty="0">
              <a:solidFill>
                <a:schemeClr val="dk1"/>
              </a:solidFill>
              <a:ea typeface="Calibri"/>
              <a:cs typeface="Calibri"/>
              <a:sym typeface="Calibri"/>
            </a:endParaRPr>
          </a:p>
          <a:p>
            <a:pPr lvl="0" defTabSz="457200">
              <a:buSzPct val="25000"/>
              <a:defRPr/>
            </a:pPr>
            <a:r>
              <a:rPr lang="en-US" sz="2400" dirty="0">
                <a:solidFill>
                  <a:schemeClr val="dk1"/>
                </a:solidFill>
                <a:ea typeface="Calibri"/>
                <a:cs typeface="Calibri"/>
                <a:sym typeface="Calibri"/>
              </a:rPr>
              <a:t>Alongside teaching children sounds, we teach them </a:t>
            </a:r>
            <a:r>
              <a:rPr lang="en-US" sz="2400" dirty="0"/>
              <a:t>to blend sounds to read words e.g. s-a-t, sat. </a:t>
            </a:r>
          </a:p>
          <a:p>
            <a:pPr lvl="0" defTabSz="457200">
              <a:buSzPct val="25000"/>
              <a:defRPr/>
            </a:pPr>
            <a:endParaRPr lang="en-US" sz="2400" dirty="0"/>
          </a:p>
          <a:p>
            <a:pPr lvl="0">
              <a:buSzPct val="25000"/>
            </a:pPr>
            <a:r>
              <a:rPr lang="en-US" sz="2400" dirty="0"/>
              <a:t>We use Fred Talk to help children read.</a:t>
            </a:r>
            <a:endParaRPr lang="en-US" sz="2400" dirty="0">
              <a:solidFill>
                <a:schemeClr val="dk1"/>
              </a:solidFill>
              <a:ea typeface="Calibri"/>
              <a:cs typeface="Calibri"/>
              <a:sym typeface="Calibri"/>
            </a:endParaRPr>
          </a:p>
        </p:txBody>
      </p:sp>
    </p:spTree>
    <p:extLst>
      <p:ext uri="{BB962C8B-B14F-4D97-AF65-F5344CB8AC3E}">
        <p14:creationId xmlns:p14="http://schemas.microsoft.com/office/powerpoint/2010/main" val="2627076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627" y="2531549"/>
            <a:ext cx="6950641" cy="1325563"/>
          </a:xfrm>
        </p:spPr>
        <p:txBody>
          <a:bodyPr>
            <a:noAutofit/>
          </a:bodyPr>
          <a:lstStyle/>
          <a:p>
            <a:pPr lvl="0"/>
            <a:r>
              <a:rPr lang="en-US" sz="2800" dirty="0"/>
              <a:t>Fred</a:t>
            </a:r>
            <a:br>
              <a:rPr lang="en-US" sz="2800" dirty="0"/>
            </a:br>
            <a:br>
              <a:rPr lang="en-US" sz="2800" dirty="0"/>
            </a:br>
            <a:r>
              <a:rPr lang="en-US" sz="2800" dirty="0"/>
              <a:t>Let me introduce you to Fred</a:t>
            </a:r>
            <a:r>
              <a:rPr lang="en-US" sz="2800" i="1" dirty="0"/>
              <a:t>.</a:t>
            </a:r>
            <a:br>
              <a:rPr lang="en-GB" sz="2800" dirty="0"/>
            </a:br>
            <a:r>
              <a:rPr lang="en-US" sz="2800" dirty="0"/>
              <a:t>Fred can only speak in sounds. He says d-o-g, h-a-t etc. </a:t>
            </a:r>
            <a:br>
              <a:rPr lang="en-US" sz="2800" dirty="0"/>
            </a:br>
            <a:r>
              <a:rPr lang="en-US" sz="2800" dirty="0"/>
              <a:t>Speaking like Fred helps children to understand that words are made up of sounds.</a:t>
            </a:r>
            <a:br>
              <a:rPr lang="en-US" sz="2800" dirty="0"/>
            </a:br>
            <a:br>
              <a:rPr lang="en-US" sz="2800" dirty="0"/>
            </a:br>
            <a:r>
              <a:rPr lang="en-US" sz="2800" dirty="0"/>
              <a:t>Fred helps children </a:t>
            </a:r>
            <a:r>
              <a:rPr lang="en-US" sz="2800" dirty="0" err="1"/>
              <a:t>practise</a:t>
            </a:r>
            <a:r>
              <a:rPr lang="en-US" sz="2800" dirty="0"/>
              <a:t> blending sounds together because he needs the children to say the words for him. Fred says d-o-g, children tell him the word is dog.</a:t>
            </a:r>
            <a:br>
              <a:rPr lang="en-US" sz="2800" dirty="0"/>
            </a:br>
            <a:br>
              <a:rPr lang="en-US" sz="2800" dirty="0"/>
            </a:br>
            <a:r>
              <a:rPr lang="en-US" sz="2800" dirty="0"/>
              <a:t>This is how we </a:t>
            </a:r>
            <a:r>
              <a:rPr lang="en-US" sz="2800" b="1" dirty="0"/>
              <a:t>quickly</a:t>
            </a:r>
            <a:r>
              <a:rPr lang="en-US" sz="2800" dirty="0"/>
              <a:t> teach </a:t>
            </a:r>
            <a:r>
              <a:rPr lang="en-US" sz="2800" b="1" dirty="0"/>
              <a:t>all of our children</a:t>
            </a:r>
            <a:r>
              <a:rPr lang="en-US" sz="2800" dirty="0"/>
              <a:t> to blend.</a:t>
            </a:r>
            <a:br>
              <a:rPr lang="en-US" sz="1800" dirty="0"/>
            </a:br>
            <a:endParaRPr lang="en-US" sz="1800" dirty="0"/>
          </a:p>
        </p:txBody>
      </p:sp>
      <p:pic>
        <p:nvPicPr>
          <p:cNvPr id="4" name="Content Placeholder 1" descr="41Ho83H3mFL.jpg"/>
          <p:cNvPicPr>
            <a:picLocks noGrp="1" noChangeAspect="1"/>
          </p:cNvPicPr>
          <p:nvPr>
            <p:ph idx="1"/>
          </p:nvPr>
        </p:nvPicPr>
        <p:blipFill>
          <a:blip r:embed="rId3" cstate="screen">
            <a:extLst>
              <a:ext uri="{28A0092B-C50C-407E-A947-70E740481C1C}">
                <a14:useLocalDpi xmlns:a14="http://schemas.microsoft.com/office/drawing/2010/main"/>
              </a:ext>
            </a:extLst>
          </a:blip>
          <a:stretch>
            <a:fillRect/>
          </a:stretch>
        </p:blipFill>
        <p:spPr>
          <a:xfrm>
            <a:off x="7329267" y="337624"/>
            <a:ext cx="4348089" cy="2026210"/>
          </a:xfrm>
        </p:spPr>
      </p:pic>
    </p:spTree>
    <p:extLst>
      <p:ext uri="{BB962C8B-B14F-4D97-AF65-F5344CB8AC3E}">
        <p14:creationId xmlns:p14="http://schemas.microsoft.com/office/powerpoint/2010/main" val="697965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338EB5-9B32-FA4F-9087-5D538ACE5EB7}"/>
              </a:ext>
            </a:extLst>
          </p:cNvPr>
          <p:cNvSpPr>
            <a:spLocks noGrp="1"/>
          </p:cNvSpPr>
          <p:nvPr>
            <p:ph type="title"/>
          </p:nvPr>
        </p:nvSpPr>
        <p:spPr/>
        <p:txBody>
          <a:bodyPr/>
          <a:lstStyle/>
          <a:p>
            <a:r>
              <a:rPr lang="en-US" dirty="0"/>
              <a:t>Fred Talk routine</a:t>
            </a:r>
            <a:endParaRPr lang="en-US" dirty="0">
              <a:solidFill>
                <a:schemeClr val="accent3"/>
              </a:solidFill>
            </a:endParaRPr>
          </a:p>
        </p:txBody>
      </p:sp>
      <p:sp>
        <p:nvSpPr>
          <p:cNvPr id="3" name="Content Placeholder 2">
            <a:extLst>
              <a:ext uri="{FF2B5EF4-FFF2-40B4-BE49-F238E27FC236}">
                <a16:creationId xmlns:a16="http://schemas.microsoft.com/office/drawing/2014/main" id="{F8B8D7AE-5475-5348-8458-BA667DBF2A30}"/>
              </a:ext>
            </a:extLst>
          </p:cNvPr>
          <p:cNvSpPr>
            <a:spLocks noGrp="1"/>
          </p:cNvSpPr>
          <p:nvPr>
            <p:ph idx="1"/>
          </p:nvPr>
        </p:nvSpPr>
        <p:spPr/>
        <p:txBody>
          <a:bodyPr/>
          <a:lstStyle/>
          <a:p>
            <a:pPr marL="514350" indent="-514350">
              <a:buAutoNum type="arabicPeriod"/>
            </a:pPr>
            <a:r>
              <a:rPr lang="en-GB" dirty="0"/>
              <a:t>Say the word </a:t>
            </a:r>
            <a:r>
              <a:rPr lang="en-US" dirty="0"/>
              <a:t>in sounds as Fred e.g. c-a-t.</a:t>
            </a:r>
          </a:p>
          <a:p>
            <a:pPr marL="514350" indent="-514350">
              <a:buAutoNum type="arabicPeriod"/>
            </a:pPr>
            <a:r>
              <a:rPr lang="en-US" dirty="0"/>
              <a:t>Ask your child to repeat. Can they ‘jump-in’ with the whole word?</a:t>
            </a:r>
          </a:p>
          <a:p>
            <a:pPr marL="514350" indent="-514350">
              <a:buAutoNum type="arabicPeriod"/>
            </a:pPr>
            <a:r>
              <a:rPr lang="en-US" dirty="0"/>
              <a:t>Say the word in sounds followed by the whole word e.g. c-a-t, cat</a:t>
            </a:r>
          </a:p>
          <a:p>
            <a:pPr marL="514350" indent="-514350">
              <a:buAutoNum type="arabicPeriod"/>
            </a:pPr>
            <a:r>
              <a:rPr lang="en-US" dirty="0"/>
              <a:t>Ask your child to repeat</a:t>
            </a:r>
            <a:endParaRPr lang="en-GB" dirty="0"/>
          </a:p>
          <a:p>
            <a:endParaRPr lang="en-US" dirty="0"/>
          </a:p>
        </p:txBody>
      </p:sp>
      <p:pic>
        <p:nvPicPr>
          <p:cNvPr id="4" name="Content Placeholder 1" descr="41Ho83H3mFL.jpg">
            <a:extLst>
              <a:ext uri="{FF2B5EF4-FFF2-40B4-BE49-F238E27FC236}">
                <a16:creationId xmlns:a16="http://schemas.microsoft.com/office/drawing/2014/main" id="{6CAA398F-6BF3-F04C-91E3-77FD52EE7582}"/>
              </a:ext>
            </a:extLst>
          </p:cNvPr>
          <p:cNvPicPr>
            <a:picLocks noChangeAspect="1"/>
          </p:cNvPicPr>
          <p:nvPr/>
        </p:nvPicPr>
        <p:blipFill>
          <a:blip r:embed="rId3" cstate="screen">
            <a:extLst>
              <a:ext uri="{28A0092B-C50C-407E-A947-70E740481C1C}">
                <a14:useLocalDpi xmlns:a14="http://schemas.microsoft.com/office/drawing/2010/main"/>
              </a:ext>
            </a:extLst>
          </a:blip>
          <a:srcRect t="-8882" b="-8882"/>
          <a:stretch>
            <a:fillRect/>
          </a:stretch>
        </p:blipFill>
        <p:spPr bwMode="auto">
          <a:xfrm>
            <a:off x="6989339" y="4297680"/>
            <a:ext cx="3297979" cy="1809859"/>
          </a:xfrm>
          <a:prstGeom prst="rect">
            <a:avLst/>
          </a:prstGeom>
          <a:noFill/>
          <a:ln w="9525">
            <a:noFill/>
            <a:miter lim="800000"/>
            <a:headEnd/>
            <a:tailEnd/>
          </a:ln>
        </p:spPr>
      </p:pic>
    </p:spTree>
    <p:extLst>
      <p:ext uri="{BB962C8B-B14F-4D97-AF65-F5344CB8AC3E}">
        <p14:creationId xmlns:p14="http://schemas.microsoft.com/office/powerpoint/2010/main" val="2350487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5520" y="278720"/>
            <a:ext cx="8635412" cy="864096"/>
          </a:xfrm>
        </p:spPr>
        <p:txBody>
          <a:bodyPr>
            <a:normAutofit fontScale="90000"/>
          </a:bodyPr>
          <a:lstStyle/>
          <a:p>
            <a:r>
              <a:rPr lang="en-US" dirty="0"/>
              <a:t>Fred games and Fred talk throughout the day</a:t>
            </a:r>
          </a:p>
        </p:txBody>
      </p:sp>
      <p:sp>
        <p:nvSpPr>
          <p:cNvPr id="3" name="Content Placeholder 2"/>
          <p:cNvSpPr>
            <a:spLocks noGrp="1"/>
          </p:cNvSpPr>
          <p:nvPr>
            <p:ph idx="1"/>
          </p:nvPr>
        </p:nvSpPr>
        <p:spPr>
          <a:xfrm>
            <a:off x="1851850" y="1195182"/>
            <a:ext cx="4906714" cy="5040560"/>
          </a:xfrm>
        </p:spPr>
        <p:txBody>
          <a:bodyPr/>
          <a:lstStyle/>
          <a:p>
            <a:r>
              <a:rPr lang="en-US" dirty="0"/>
              <a:t>Shall we have some</a:t>
            </a:r>
          </a:p>
          <a:p>
            <a:endParaRPr lang="en-US" dirty="0"/>
          </a:p>
          <a:p>
            <a:r>
              <a:rPr lang="en-US" dirty="0"/>
              <a:t>What would you like to</a:t>
            </a:r>
          </a:p>
          <a:p>
            <a:endParaRPr lang="en-US" dirty="0"/>
          </a:p>
          <a:p>
            <a:r>
              <a:rPr lang="en-US" dirty="0"/>
              <a:t>Let’s put on your</a:t>
            </a:r>
          </a:p>
          <a:p>
            <a:endParaRPr lang="en-US" dirty="0"/>
          </a:p>
        </p:txBody>
      </p:sp>
      <p:pic>
        <p:nvPicPr>
          <p:cNvPr id="8" name="Content Placeholder 1" descr="41Ho83H3mFL.jpg"/>
          <p:cNvPicPr>
            <a:picLocks noChangeAspect="1"/>
          </p:cNvPicPr>
          <p:nvPr/>
        </p:nvPicPr>
        <p:blipFill>
          <a:blip r:embed="rId3" cstate="screen">
            <a:extLst>
              <a:ext uri="{28A0092B-C50C-407E-A947-70E740481C1C}">
                <a14:useLocalDpi xmlns:a14="http://schemas.microsoft.com/office/drawing/2010/main"/>
              </a:ext>
            </a:extLst>
          </a:blip>
          <a:srcRect t="-8882" b="-8882"/>
          <a:stretch>
            <a:fillRect/>
          </a:stretch>
        </p:blipFill>
        <p:spPr bwMode="auto">
          <a:xfrm>
            <a:off x="6989339" y="4297680"/>
            <a:ext cx="3297979" cy="1809859"/>
          </a:xfrm>
          <a:prstGeom prst="rect">
            <a:avLst/>
          </a:prstGeom>
          <a:noFill/>
          <a:ln w="9525">
            <a:noFill/>
            <a:miter lim="800000"/>
            <a:headEnd/>
            <a:tailEnd/>
          </a:ln>
        </p:spPr>
      </p:pic>
      <p:sp>
        <p:nvSpPr>
          <p:cNvPr id="4" name="TextBox 3">
            <a:extLst>
              <a:ext uri="{FF2B5EF4-FFF2-40B4-BE49-F238E27FC236}">
                <a16:creationId xmlns:a16="http://schemas.microsoft.com/office/drawing/2014/main" id="{C9A0C5BF-DCC2-8F4E-8C72-591573B90E63}"/>
              </a:ext>
            </a:extLst>
          </p:cNvPr>
          <p:cNvSpPr txBox="1"/>
          <p:nvPr/>
        </p:nvSpPr>
        <p:spPr>
          <a:xfrm>
            <a:off x="5564676" y="1183857"/>
            <a:ext cx="301752" cy="584775"/>
          </a:xfrm>
          <a:prstGeom prst="rect">
            <a:avLst/>
          </a:prstGeom>
          <a:noFill/>
        </p:spPr>
        <p:txBody>
          <a:bodyPr wrap="square" rtlCol="0">
            <a:spAutoFit/>
          </a:bodyPr>
          <a:lstStyle/>
          <a:p>
            <a:r>
              <a:rPr lang="en-US" sz="3200" b="1" dirty="0">
                <a:solidFill>
                  <a:schemeClr val="accent3"/>
                </a:solidFill>
              </a:rPr>
              <a:t>l</a:t>
            </a:r>
          </a:p>
        </p:txBody>
      </p:sp>
      <p:sp>
        <p:nvSpPr>
          <p:cNvPr id="6" name="TextBox 5">
            <a:extLst>
              <a:ext uri="{FF2B5EF4-FFF2-40B4-BE49-F238E27FC236}">
                <a16:creationId xmlns:a16="http://schemas.microsoft.com/office/drawing/2014/main" id="{71FAFE52-461D-5843-961D-09A102A23140}"/>
              </a:ext>
            </a:extLst>
          </p:cNvPr>
          <p:cNvSpPr txBox="1"/>
          <p:nvPr/>
        </p:nvSpPr>
        <p:spPr>
          <a:xfrm>
            <a:off x="5656602" y="1183857"/>
            <a:ext cx="646450" cy="584775"/>
          </a:xfrm>
          <a:prstGeom prst="rect">
            <a:avLst/>
          </a:prstGeom>
          <a:noFill/>
        </p:spPr>
        <p:txBody>
          <a:bodyPr wrap="square" rtlCol="0">
            <a:spAutoFit/>
          </a:bodyPr>
          <a:lstStyle/>
          <a:p>
            <a:r>
              <a:rPr lang="en-US" sz="3200" b="1" dirty="0">
                <a:solidFill>
                  <a:schemeClr val="accent3"/>
                </a:solidFill>
              </a:rPr>
              <a:t>-u</a:t>
            </a:r>
          </a:p>
        </p:txBody>
      </p:sp>
      <p:sp>
        <p:nvSpPr>
          <p:cNvPr id="7" name="TextBox 6">
            <a:extLst>
              <a:ext uri="{FF2B5EF4-FFF2-40B4-BE49-F238E27FC236}">
                <a16:creationId xmlns:a16="http://schemas.microsoft.com/office/drawing/2014/main" id="{6CD2CC35-F4AE-8B41-854A-0B26618A8883}"/>
              </a:ext>
            </a:extLst>
          </p:cNvPr>
          <p:cNvSpPr txBox="1"/>
          <p:nvPr/>
        </p:nvSpPr>
        <p:spPr>
          <a:xfrm>
            <a:off x="6009484" y="1195183"/>
            <a:ext cx="896112" cy="584775"/>
          </a:xfrm>
          <a:prstGeom prst="rect">
            <a:avLst/>
          </a:prstGeom>
          <a:noFill/>
        </p:spPr>
        <p:txBody>
          <a:bodyPr wrap="square" rtlCol="0">
            <a:spAutoFit/>
          </a:bodyPr>
          <a:lstStyle/>
          <a:p>
            <a:r>
              <a:rPr lang="en-US" sz="3200" b="1" dirty="0">
                <a:solidFill>
                  <a:schemeClr val="accent3"/>
                </a:solidFill>
              </a:rPr>
              <a:t>-n</a:t>
            </a:r>
          </a:p>
        </p:txBody>
      </p:sp>
      <p:sp>
        <p:nvSpPr>
          <p:cNvPr id="9" name="TextBox 8">
            <a:extLst>
              <a:ext uri="{FF2B5EF4-FFF2-40B4-BE49-F238E27FC236}">
                <a16:creationId xmlns:a16="http://schemas.microsoft.com/office/drawing/2014/main" id="{DE1294A3-E033-AB44-8B6E-0BD6587B9F88}"/>
              </a:ext>
            </a:extLst>
          </p:cNvPr>
          <p:cNvSpPr txBox="1"/>
          <p:nvPr/>
        </p:nvSpPr>
        <p:spPr>
          <a:xfrm>
            <a:off x="6382036" y="1189402"/>
            <a:ext cx="896112" cy="584775"/>
          </a:xfrm>
          <a:prstGeom prst="rect">
            <a:avLst/>
          </a:prstGeom>
          <a:noFill/>
        </p:spPr>
        <p:txBody>
          <a:bodyPr wrap="square" rtlCol="0">
            <a:spAutoFit/>
          </a:bodyPr>
          <a:lstStyle/>
          <a:p>
            <a:r>
              <a:rPr lang="en-US" sz="3200" b="1" dirty="0">
                <a:solidFill>
                  <a:schemeClr val="accent3"/>
                </a:solidFill>
              </a:rPr>
              <a:t>-</a:t>
            </a:r>
            <a:r>
              <a:rPr lang="en-US" sz="3200" b="1" dirty="0" err="1">
                <a:solidFill>
                  <a:schemeClr val="accent3"/>
                </a:solidFill>
              </a:rPr>
              <a:t>ch</a:t>
            </a:r>
            <a:endParaRPr lang="en-US" sz="3200" b="1" dirty="0">
              <a:solidFill>
                <a:schemeClr val="accent3"/>
              </a:solidFill>
            </a:endParaRPr>
          </a:p>
        </p:txBody>
      </p:sp>
      <p:sp>
        <p:nvSpPr>
          <p:cNvPr id="5" name="TextBox 4">
            <a:extLst>
              <a:ext uri="{FF2B5EF4-FFF2-40B4-BE49-F238E27FC236}">
                <a16:creationId xmlns:a16="http://schemas.microsoft.com/office/drawing/2014/main" id="{C278B5F5-4F95-574B-B5D6-ED6E868E81CB}"/>
              </a:ext>
            </a:extLst>
          </p:cNvPr>
          <p:cNvSpPr txBox="1"/>
          <p:nvPr/>
        </p:nvSpPr>
        <p:spPr>
          <a:xfrm>
            <a:off x="6984580" y="1183857"/>
            <a:ext cx="521208" cy="584775"/>
          </a:xfrm>
          <a:prstGeom prst="rect">
            <a:avLst/>
          </a:prstGeom>
          <a:noFill/>
        </p:spPr>
        <p:txBody>
          <a:bodyPr wrap="square" rtlCol="0">
            <a:spAutoFit/>
          </a:bodyPr>
          <a:lstStyle/>
          <a:p>
            <a:r>
              <a:rPr lang="en-US" sz="3200" dirty="0">
                <a:solidFill>
                  <a:schemeClr val="tx2"/>
                </a:solidFill>
              </a:rPr>
              <a:t>?</a:t>
            </a:r>
          </a:p>
        </p:txBody>
      </p:sp>
      <p:sp>
        <p:nvSpPr>
          <p:cNvPr id="10" name="TextBox 9">
            <a:extLst>
              <a:ext uri="{FF2B5EF4-FFF2-40B4-BE49-F238E27FC236}">
                <a16:creationId xmlns:a16="http://schemas.microsoft.com/office/drawing/2014/main" id="{056BD715-C4E6-E846-8DBF-53B2E0963C47}"/>
              </a:ext>
            </a:extLst>
          </p:cNvPr>
          <p:cNvSpPr txBox="1"/>
          <p:nvPr/>
        </p:nvSpPr>
        <p:spPr>
          <a:xfrm>
            <a:off x="5996098" y="2190354"/>
            <a:ext cx="646450" cy="584775"/>
          </a:xfrm>
          <a:prstGeom prst="rect">
            <a:avLst/>
          </a:prstGeom>
          <a:noFill/>
        </p:spPr>
        <p:txBody>
          <a:bodyPr wrap="square" rtlCol="0">
            <a:spAutoFit/>
          </a:bodyPr>
          <a:lstStyle/>
          <a:p>
            <a:r>
              <a:rPr lang="en-US" sz="3200" b="1" dirty="0">
                <a:solidFill>
                  <a:schemeClr val="accent3"/>
                </a:solidFill>
              </a:rPr>
              <a:t>p</a:t>
            </a:r>
          </a:p>
        </p:txBody>
      </p:sp>
      <p:sp>
        <p:nvSpPr>
          <p:cNvPr id="11" name="TextBox 10">
            <a:extLst>
              <a:ext uri="{FF2B5EF4-FFF2-40B4-BE49-F238E27FC236}">
                <a16:creationId xmlns:a16="http://schemas.microsoft.com/office/drawing/2014/main" id="{7A396EAF-FDD3-8A44-A57C-9D3A755FEC70}"/>
              </a:ext>
            </a:extLst>
          </p:cNvPr>
          <p:cNvSpPr txBox="1"/>
          <p:nvPr/>
        </p:nvSpPr>
        <p:spPr>
          <a:xfrm>
            <a:off x="6255170" y="2184573"/>
            <a:ext cx="646450" cy="584775"/>
          </a:xfrm>
          <a:prstGeom prst="rect">
            <a:avLst/>
          </a:prstGeom>
          <a:noFill/>
        </p:spPr>
        <p:txBody>
          <a:bodyPr wrap="square" rtlCol="0">
            <a:spAutoFit/>
          </a:bodyPr>
          <a:lstStyle/>
          <a:p>
            <a:r>
              <a:rPr lang="en-US" sz="3200" b="1" dirty="0">
                <a:solidFill>
                  <a:schemeClr val="accent3"/>
                </a:solidFill>
              </a:rPr>
              <a:t>-l</a:t>
            </a:r>
          </a:p>
        </p:txBody>
      </p:sp>
      <p:sp>
        <p:nvSpPr>
          <p:cNvPr id="12" name="TextBox 11">
            <a:extLst>
              <a:ext uri="{FF2B5EF4-FFF2-40B4-BE49-F238E27FC236}">
                <a16:creationId xmlns:a16="http://schemas.microsoft.com/office/drawing/2014/main" id="{CD0374D5-9D21-554A-A431-9CC18023FFE3}"/>
              </a:ext>
            </a:extLst>
          </p:cNvPr>
          <p:cNvSpPr txBox="1"/>
          <p:nvPr/>
        </p:nvSpPr>
        <p:spPr>
          <a:xfrm>
            <a:off x="6479796" y="2184571"/>
            <a:ext cx="826208" cy="584775"/>
          </a:xfrm>
          <a:prstGeom prst="rect">
            <a:avLst/>
          </a:prstGeom>
          <a:noFill/>
        </p:spPr>
        <p:txBody>
          <a:bodyPr wrap="square" rtlCol="0">
            <a:spAutoFit/>
          </a:bodyPr>
          <a:lstStyle/>
          <a:p>
            <a:r>
              <a:rPr lang="en-US" sz="3200" b="1" dirty="0">
                <a:solidFill>
                  <a:schemeClr val="accent3"/>
                </a:solidFill>
              </a:rPr>
              <a:t>-ay</a:t>
            </a:r>
          </a:p>
        </p:txBody>
      </p:sp>
      <p:sp>
        <p:nvSpPr>
          <p:cNvPr id="13" name="TextBox 12">
            <a:extLst>
              <a:ext uri="{FF2B5EF4-FFF2-40B4-BE49-F238E27FC236}">
                <a16:creationId xmlns:a16="http://schemas.microsoft.com/office/drawing/2014/main" id="{649A23F0-D42E-A146-9618-D640251F97E1}"/>
              </a:ext>
            </a:extLst>
          </p:cNvPr>
          <p:cNvSpPr txBox="1"/>
          <p:nvPr/>
        </p:nvSpPr>
        <p:spPr>
          <a:xfrm>
            <a:off x="7089072" y="2201105"/>
            <a:ext cx="521208" cy="584775"/>
          </a:xfrm>
          <a:prstGeom prst="rect">
            <a:avLst/>
          </a:prstGeom>
          <a:noFill/>
        </p:spPr>
        <p:txBody>
          <a:bodyPr wrap="square" rtlCol="0">
            <a:spAutoFit/>
          </a:bodyPr>
          <a:lstStyle/>
          <a:p>
            <a:r>
              <a:rPr lang="en-US" sz="3200" dirty="0">
                <a:solidFill>
                  <a:schemeClr val="tx2"/>
                </a:solidFill>
              </a:rPr>
              <a:t>?</a:t>
            </a:r>
          </a:p>
        </p:txBody>
      </p:sp>
      <p:sp>
        <p:nvSpPr>
          <p:cNvPr id="14" name="TextBox 13">
            <a:extLst>
              <a:ext uri="{FF2B5EF4-FFF2-40B4-BE49-F238E27FC236}">
                <a16:creationId xmlns:a16="http://schemas.microsoft.com/office/drawing/2014/main" id="{7E1F74C5-EE11-374D-A6DE-61504D2A5900}"/>
              </a:ext>
            </a:extLst>
          </p:cNvPr>
          <p:cNvSpPr txBox="1"/>
          <p:nvPr/>
        </p:nvSpPr>
        <p:spPr>
          <a:xfrm>
            <a:off x="4905644" y="3298010"/>
            <a:ext cx="826208" cy="584775"/>
          </a:xfrm>
          <a:prstGeom prst="rect">
            <a:avLst/>
          </a:prstGeom>
          <a:noFill/>
        </p:spPr>
        <p:txBody>
          <a:bodyPr wrap="square" rtlCol="0">
            <a:spAutoFit/>
          </a:bodyPr>
          <a:lstStyle/>
          <a:p>
            <a:r>
              <a:rPr lang="en-US" sz="3200" b="1" dirty="0">
                <a:solidFill>
                  <a:schemeClr val="accent3"/>
                </a:solidFill>
              </a:rPr>
              <a:t>c</a:t>
            </a:r>
          </a:p>
        </p:txBody>
      </p:sp>
      <p:sp>
        <p:nvSpPr>
          <p:cNvPr id="15" name="TextBox 14">
            <a:extLst>
              <a:ext uri="{FF2B5EF4-FFF2-40B4-BE49-F238E27FC236}">
                <a16:creationId xmlns:a16="http://schemas.microsoft.com/office/drawing/2014/main" id="{44BCE4FD-350E-E24D-865B-EBE951DFD722}"/>
              </a:ext>
            </a:extLst>
          </p:cNvPr>
          <p:cNvSpPr txBox="1"/>
          <p:nvPr/>
        </p:nvSpPr>
        <p:spPr>
          <a:xfrm>
            <a:off x="5141324" y="3298008"/>
            <a:ext cx="826208" cy="584775"/>
          </a:xfrm>
          <a:prstGeom prst="rect">
            <a:avLst/>
          </a:prstGeom>
          <a:noFill/>
        </p:spPr>
        <p:txBody>
          <a:bodyPr wrap="square" rtlCol="0">
            <a:spAutoFit/>
          </a:bodyPr>
          <a:lstStyle/>
          <a:p>
            <a:r>
              <a:rPr lang="en-US" sz="3200" b="1" dirty="0">
                <a:solidFill>
                  <a:schemeClr val="accent3"/>
                </a:solidFill>
              </a:rPr>
              <a:t>-</a:t>
            </a:r>
            <a:r>
              <a:rPr lang="en-US" sz="3200" b="1" dirty="0" err="1">
                <a:solidFill>
                  <a:schemeClr val="accent3"/>
                </a:solidFill>
              </a:rPr>
              <a:t>oa</a:t>
            </a:r>
            <a:endParaRPr lang="en-US" sz="3200" b="1" dirty="0">
              <a:solidFill>
                <a:schemeClr val="accent3"/>
              </a:solidFill>
            </a:endParaRPr>
          </a:p>
        </p:txBody>
      </p:sp>
      <p:sp>
        <p:nvSpPr>
          <p:cNvPr id="16" name="TextBox 15">
            <a:extLst>
              <a:ext uri="{FF2B5EF4-FFF2-40B4-BE49-F238E27FC236}">
                <a16:creationId xmlns:a16="http://schemas.microsoft.com/office/drawing/2014/main" id="{DEFC93D6-6FED-3B42-B631-538662BE2EA8}"/>
              </a:ext>
            </a:extLst>
          </p:cNvPr>
          <p:cNvSpPr txBox="1"/>
          <p:nvPr/>
        </p:nvSpPr>
        <p:spPr>
          <a:xfrm>
            <a:off x="5725442" y="3298008"/>
            <a:ext cx="826208" cy="584775"/>
          </a:xfrm>
          <a:prstGeom prst="rect">
            <a:avLst/>
          </a:prstGeom>
          <a:noFill/>
        </p:spPr>
        <p:txBody>
          <a:bodyPr wrap="square" rtlCol="0">
            <a:spAutoFit/>
          </a:bodyPr>
          <a:lstStyle/>
          <a:p>
            <a:r>
              <a:rPr lang="en-US" sz="3200" b="1" dirty="0">
                <a:solidFill>
                  <a:schemeClr val="accent3"/>
                </a:solidFill>
              </a:rPr>
              <a:t>-t</a:t>
            </a:r>
          </a:p>
        </p:txBody>
      </p:sp>
      <p:sp>
        <p:nvSpPr>
          <p:cNvPr id="17" name="TextBox 16">
            <a:extLst>
              <a:ext uri="{FF2B5EF4-FFF2-40B4-BE49-F238E27FC236}">
                <a16:creationId xmlns:a16="http://schemas.microsoft.com/office/drawing/2014/main" id="{D8E30D58-F010-DF4B-992C-0E70A49ECB2A}"/>
              </a:ext>
            </a:extLst>
          </p:cNvPr>
          <p:cNvSpPr txBox="1"/>
          <p:nvPr/>
        </p:nvSpPr>
        <p:spPr>
          <a:xfrm>
            <a:off x="5993109" y="3298008"/>
            <a:ext cx="521208" cy="584775"/>
          </a:xfrm>
          <a:prstGeom prst="rect">
            <a:avLst/>
          </a:prstGeom>
          <a:noFill/>
        </p:spPr>
        <p:txBody>
          <a:bodyPr wrap="square" rtlCol="0">
            <a:spAutoFit/>
          </a:bodyPr>
          <a:lstStyle/>
          <a:p>
            <a:r>
              <a:rPr lang="en-US" sz="3200" dirty="0">
                <a:solidFill>
                  <a:schemeClr val="tx2"/>
                </a:solidFill>
              </a:rPr>
              <a:t>.</a:t>
            </a:r>
          </a:p>
        </p:txBody>
      </p:sp>
      <p:sp>
        <p:nvSpPr>
          <p:cNvPr id="18" name="Rectangle 17">
            <a:extLst>
              <a:ext uri="{FF2B5EF4-FFF2-40B4-BE49-F238E27FC236}">
                <a16:creationId xmlns:a16="http://schemas.microsoft.com/office/drawing/2014/main" id="{BD772C1C-1D78-49A4-A7D0-5E82FAF030E8}"/>
              </a:ext>
            </a:extLst>
          </p:cNvPr>
          <p:cNvSpPr/>
          <p:nvPr/>
        </p:nvSpPr>
        <p:spPr>
          <a:xfrm>
            <a:off x="418317" y="5101952"/>
            <a:ext cx="6096000" cy="1477328"/>
          </a:xfrm>
          <a:prstGeom prst="rect">
            <a:avLst/>
          </a:prstGeom>
        </p:spPr>
        <p:txBody>
          <a:bodyPr>
            <a:spAutoFit/>
          </a:bodyPr>
          <a:lstStyle/>
          <a:p>
            <a:r>
              <a:rPr lang="en-US" dirty="0"/>
              <a:t>Try to use Fred Talk throughout the day at home to help your child </a:t>
            </a:r>
            <a:r>
              <a:rPr lang="en-US" dirty="0" err="1"/>
              <a:t>practise</a:t>
            </a:r>
            <a:r>
              <a:rPr lang="en-US" dirty="0"/>
              <a:t> blending sounds together. </a:t>
            </a:r>
          </a:p>
          <a:p>
            <a:r>
              <a:rPr lang="en-US" dirty="0"/>
              <a:t> </a:t>
            </a:r>
            <a:endParaRPr lang="en-GB" dirty="0"/>
          </a:p>
          <a:p>
            <a:r>
              <a:rPr lang="en-GB" dirty="0"/>
              <a:t>Fred Talk words at the end of the sentence and </a:t>
            </a:r>
            <a:r>
              <a:rPr lang="en-US" dirty="0"/>
              <a:t>keep the words short and simple.</a:t>
            </a:r>
            <a:endParaRPr lang="en-GB" dirty="0"/>
          </a:p>
        </p:txBody>
      </p:sp>
    </p:spTree>
    <p:extLst>
      <p:ext uri="{BB962C8B-B14F-4D97-AF65-F5344CB8AC3E}">
        <p14:creationId xmlns:p14="http://schemas.microsoft.com/office/powerpoint/2010/main" val="2615794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2"/>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4"/>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5"/>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16"/>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9" grpId="0"/>
      <p:bldP spid="5" grpId="0"/>
      <p:bldP spid="10" grpId="0"/>
      <p:bldP spid="11" grpId="0"/>
      <p:bldP spid="12" grpId="0"/>
      <p:bldP spid="13" grpId="0"/>
      <p:bldP spid="14" grpId="0"/>
      <p:bldP spid="15" grpId="0"/>
      <p:bldP spid="16" grpId="0"/>
      <p:bldP spid="1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D3822D-55EA-3441-BEB8-4DDEC2D6DB0E}"/>
              </a:ext>
            </a:extLst>
          </p:cNvPr>
          <p:cNvSpPr>
            <a:spLocks noGrp="1"/>
          </p:cNvSpPr>
          <p:nvPr>
            <p:ph type="title"/>
          </p:nvPr>
        </p:nvSpPr>
        <p:spPr/>
        <p:txBody>
          <a:bodyPr/>
          <a:lstStyle/>
          <a:p>
            <a:r>
              <a:rPr lang="en-US" dirty="0"/>
              <a:t>Reading with Fred Talk</a:t>
            </a:r>
          </a:p>
        </p:txBody>
      </p:sp>
      <p:pic>
        <p:nvPicPr>
          <p:cNvPr id="5" name="Content Placeholder 4">
            <a:extLst>
              <a:ext uri="{FF2B5EF4-FFF2-40B4-BE49-F238E27FC236}">
                <a16:creationId xmlns:a16="http://schemas.microsoft.com/office/drawing/2014/main" id="{70FB8B5F-DBCF-E746-BF44-519E8D3C2AF7}"/>
              </a:ext>
            </a:extLst>
          </p:cNvPr>
          <p:cNvPicPr>
            <a:picLocks noGrp="1" noChangeAspect="1"/>
          </p:cNvPicPr>
          <p:nvPr>
            <p:ph idx="1"/>
          </p:nvPr>
        </p:nvPicPr>
        <p:blipFill rotWithShape="1">
          <a:blip r:embed="rId3"/>
          <a:srcRect r="5219" b="6202"/>
          <a:stretch/>
        </p:blipFill>
        <p:spPr>
          <a:xfrm>
            <a:off x="528366" y="1332761"/>
            <a:ext cx="1512999" cy="2298001"/>
          </a:xfrm>
          <a:ln>
            <a:solidFill>
              <a:schemeClr val="tx1"/>
            </a:solidFill>
          </a:ln>
        </p:spPr>
      </p:pic>
      <p:pic>
        <p:nvPicPr>
          <p:cNvPr id="7" name="Picture 6">
            <a:extLst>
              <a:ext uri="{FF2B5EF4-FFF2-40B4-BE49-F238E27FC236}">
                <a16:creationId xmlns:a16="http://schemas.microsoft.com/office/drawing/2014/main" id="{34863E26-CADA-C54E-AB51-86C1755BFA9B}"/>
              </a:ext>
            </a:extLst>
          </p:cNvPr>
          <p:cNvPicPr>
            <a:picLocks noChangeAspect="1"/>
          </p:cNvPicPr>
          <p:nvPr/>
        </p:nvPicPr>
        <p:blipFill rotWithShape="1">
          <a:blip r:embed="rId4"/>
          <a:srcRect b="6202"/>
          <a:stretch/>
        </p:blipFill>
        <p:spPr>
          <a:xfrm>
            <a:off x="2351199" y="1332760"/>
            <a:ext cx="1512999" cy="2298001"/>
          </a:xfrm>
          <a:prstGeom prst="rect">
            <a:avLst/>
          </a:prstGeom>
          <a:ln>
            <a:solidFill>
              <a:schemeClr val="tx1"/>
            </a:solidFill>
          </a:ln>
        </p:spPr>
      </p:pic>
      <p:pic>
        <p:nvPicPr>
          <p:cNvPr id="9" name="Picture 8">
            <a:extLst>
              <a:ext uri="{FF2B5EF4-FFF2-40B4-BE49-F238E27FC236}">
                <a16:creationId xmlns:a16="http://schemas.microsoft.com/office/drawing/2014/main" id="{91DAE5CF-87A0-E24F-AA25-3951A7F2D634}"/>
              </a:ext>
            </a:extLst>
          </p:cNvPr>
          <p:cNvPicPr>
            <a:picLocks noChangeAspect="1"/>
          </p:cNvPicPr>
          <p:nvPr/>
        </p:nvPicPr>
        <p:blipFill rotWithShape="1">
          <a:blip r:embed="rId5"/>
          <a:srcRect r="5845"/>
          <a:stretch/>
        </p:blipFill>
        <p:spPr>
          <a:xfrm>
            <a:off x="4174032" y="1295681"/>
            <a:ext cx="1512999" cy="2298001"/>
          </a:xfrm>
          <a:prstGeom prst="rect">
            <a:avLst/>
          </a:prstGeom>
          <a:ln>
            <a:solidFill>
              <a:schemeClr val="tx1"/>
            </a:solidFill>
          </a:ln>
        </p:spPr>
      </p:pic>
      <p:pic>
        <p:nvPicPr>
          <p:cNvPr id="11" name="Picture 10" descr="A close up of a logo&#10;&#10;Description automatically generated">
            <a:extLst>
              <a:ext uri="{FF2B5EF4-FFF2-40B4-BE49-F238E27FC236}">
                <a16:creationId xmlns:a16="http://schemas.microsoft.com/office/drawing/2014/main" id="{BC98152B-D11E-B64D-92DB-04549E24454F}"/>
              </a:ext>
            </a:extLst>
          </p:cNvPr>
          <p:cNvPicPr>
            <a:picLocks noChangeAspect="1"/>
          </p:cNvPicPr>
          <p:nvPr/>
        </p:nvPicPr>
        <p:blipFill>
          <a:blip r:embed="rId6"/>
          <a:stretch>
            <a:fillRect/>
          </a:stretch>
        </p:blipFill>
        <p:spPr>
          <a:xfrm>
            <a:off x="838200" y="4148766"/>
            <a:ext cx="4797287" cy="2298001"/>
          </a:xfrm>
          <a:prstGeom prst="rect">
            <a:avLst/>
          </a:prstGeom>
          <a:ln>
            <a:solidFill>
              <a:schemeClr val="tx1"/>
            </a:solidFill>
          </a:ln>
        </p:spPr>
      </p:pic>
      <p:sp>
        <p:nvSpPr>
          <p:cNvPr id="3" name="Rectangle 2">
            <a:extLst>
              <a:ext uri="{FF2B5EF4-FFF2-40B4-BE49-F238E27FC236}">
                <a16:creationId xmlns:a16="http://schemas.microsoft.com/office/drawing/2014/main" id="{3D44BA0F-CBED-459C-BFE8-7E1D2AAEE7B1}"/>
              </a:ext>
            </a:extLst>
          </p:cNvPr>
          <p:cNvSpPr/>
          <p:nvPr/>
        </p:nvSpPr>
        <p:spPr>
          <a:xfrm>
            <a:off x="6707965" y="1580899"/>
            <a:ext cx="4922377" cy="2677656"/>
          </a:xfrm>
          <a:prstGeom prst="rect">
            <a:avLst/>
          </a:prstGeom>
        </p:spPr>
        <p:txBody>
          <a:bodyPr wrap="square">
            <a:spAutoFit/>
          </a:bodyPr>
          <a:lstStyle/>
          <a:p>
            <a:r>
              <a:rPr lang="en-US" sz="2800" dirty="0"/>
              <a:t>We teach children to read words using Fred Talk to blend together the sounds they know e.g. m-a-t, mat.</a:t>
            </a:r>
          </a:p>
          <a:p>
            <a:r>
              <a:rPr lang="en-US" sz="2800" dirty="0"/>
              <a:t>We say ‘Fred Talk, read the word’.</a:t>
            </a:r>
          </a:p>
        </p:txBody>
      </p:sp>
    </p:spTree>
    <p:extLst>
      <p:ext uri="{BB962C8B-B14F-4D97-AF65-F5344CB8AC3E}">
        <p14:creationId xmlns:p14="http://schemas.microsoft.com/office/powerpoint/2010/main" val="2908983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9FC367-EB08-294F-AA8D-92446144E391}"/>
              </a:ext>
            </a:extLst>
          </p:cNvPr>
          <p:cNvSpPr>
            <a:spLocks noGrp="1"/>
          </p:cNvSpPr>
          <p:nvPr>
            <p:ph type="title"/>
          </p:nvPr>
        </p:nvSpPr>
        <p:spPr/>
        <p:txBody>
          <a:bodyPr/>
          <a:lstStyle/>
          <a:p>
            <a:r>
              <a:rPr lang="en-US" dirty="0"/>
              <a:t>What can I do?</a:t>
            </a:r>
          </a:p>
        </p:txBody>
      </p:sp>
      <p:sp>
        <p:nvSpPr>
          <p:cNvPr id="3" name="Content Placeholder 2">
            <a:extLst>
              <a:ext uri="{FF2B5EF4-FFF2-40B4-BE49-F238E27FC236}">
                <a16:creationId xmlns:a16="http://schemas.microsoft.com/office/drawing/2014/main" id="{82900033-6BC5-DC4D-B49C-817C0D0E723A}"/>
              </a:ext>
            </a:extLst>
          </p:cNvPr>
          <p:cNvSpPr>
            <a:spLocks noGrp="1"/>
          </p:cNvSpPr>
          <p:nvPr>
            <p:ph idx="1"/>
          </p:nvPr>
        </p:nvSpPr>
        <p:spPr>
          <a:xfrm>
            <a:off x="1771489" y="2357337"/>
            <a:ext cx="8649022" cy="5040560"/>
          </a:xfrm>
        </p:spPr>
        <p:txBody>
          <a:bodyPr/>
          <a:lstStyle/>
          <a:p>
            <a:r>
              <a:rPr lang="en-GB" dirty="0"/>
              <a:t>1. Speak like Fred throughout the day</a:t>
            </a:r>
          </a:p>
          <a:p>
            <a:r>
              <a:rPr lang="en-GB" dirty="0"/>
              <a:t>2. Play Fred games</a:t>
            </a:r>
          </a:p>
          <a:p>
            <a:r>
              <a:rPr lang="en-GB" dirty="0"/>
              <a:t>3. Use ‘Fred Talk, read the word’ to read words</a:t>
            </a:r>
          </a:p>
        </p:txBody>
      </p:sp>
    </p:spTree>
    <p:extLst>
      <p:ext uri="{BB962C8B-B14F-4D97-AF65-F5344CB8AC3E}">
        <p14:creationId xmlns:p14="http://schemas.microsoft.com/office/powerpoint/2010/main" val="1054672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Online resources available</a:t>
            </a:r>
          </a:p>
        </p:txBody>
      </p:sp>
      <p:sp>
        <p:nvSpPr>
          <p:cNvPr id="3" name="Content Placeholder 2"/>
          <p:cNvSpPr>
            <a:spLocks noGrp="1"/>
          </p:cNvSpPr>
          <p:nvPr>
            <p:ph idx="1"/>
          </p:nvPr>
        </p:nvSpPr>
        <p:spPr/>
        <p:txBody>
          <a:bodyPr/>
          <a:lstStyle/>
          <a:p>
            <a:r>
              <a:rPr lang="en-US" dirty="0"/>
              <a:t>Ruth Miskin Parents’ Page:</a:t>
            </a:r>
          </a:p>
          <a:p>
            <a:r>
              <a:rPr lang="en-US" dirty="0">
                <a:hlinkClick r:id="rId3"/>
              </a:rPr>
              <a:t>http://www.ruthmiskin.com/en/parents/</a:t>
            </a:r>
            <a:endParaRPr lang="en-US" dirty="0"/>
          </a:p>
          <a:p>
            <a:endParaRPr lang="en-US" dirty="0"/>
          </a:p>
          <a:p>
            <a:r>
              <a:rPr lang="en-US" dirty="0"/>
              <a:t>Ruth Miskin Facebook:</a:t>
            </a:r>
          </a:p>
          <a:p>
            <a:r>
              <a:rPr lang="en-US" dirty="0">
                <a:hlinkClick r:id="rId4"/>
              </a:rPr>
              <a:t>https://www.facebook.com/miskin.education</a:t>
            </a:r>
            <a:endParaRPr lang="en-US" dirty="0"/>
          </a:p>
          <a:p>
            <a:endParaRPr lang="en-US" dirty="0"/>
          </a:p>
          <a:p>
            <a:r>
              <a:rPr lang="en-US" dirty="0"/>
              <a:t>Free e-books for home reading:</a:t>
            </a:r>
          </a:p>
          <a:p>
            <a:r>
              <a:rPr lang="en-US" dirty="0">
                <a:hlinkClick r:id="rId5"/>
              </a:rPr>
              <a:t>http://www.oxfordowl.co.uk/Reading/</a:t>
            </a:r>
            <a:endParaRPr lang="en-US" dirty="0"/>
          </a:p>
          <a:p>
            <a:endParaRPr lang="en-US" dirty="0"/>
          </a:p>
          <a:p>
            <a:endParaRPr lang="en-US" dirty="0"/>
          </a:p>
        </p:txBody>
      </p:sp>
    </p:spTree>
    <p:extLst>
      <p:ext uri="{BB962C8B-B14F-4D97-AF65-F5344CB8AC3E}">
        <p14:creationId xmlns:p14="http://schemas.microsoft.com/office/powerpoint/2010/main" val="15700244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5DF377AA154BD468711C0BA39C1D7BD" ma:contentTypeVersion="13" ma:contentTypeDescription="Create a new document." ma:contentTypeScope="" ma:versionID="e3ba26a63eb66c56cfca25a61f903dd7">
  <xsd:schema xmlns:xsd="http://www.w3.org/2001/XMLSchema" xmlns:xs="http://www.w3.org/2001/XMLSchema" xmlns:p="http://schemas.microsoft.com/office/2006/metadata/properties" xmlns:ns3="c478680f-9f39-4697-9824-36a684eb4fce" xmlns:ns4="402c6426-0b6a-432e-b988-541989ac7a32" targetNamespace="http://schemas.microsoft.com/office/2006/metadata/properties" ma:root="true" ma:fieldsID="6cca75a99cb8a6aeb4cc203ff265b811" ns3:_="" ns4:_="">
    <xsd:import namespace="c478680f-9f39-4697-9824-36a684eb4fce"/>
    <xsd:import namespace="402c6426-0b6a-432e-b988-541989ac7a32"/>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ServiceOCR"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478680f-9f39-4697-9824-36a684eb4fc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02c6426-0b6a-432e-b988-541989ac7a3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855D106-7BED-478B-8B7D-B85A8220BA9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478680f-9f39-4697-9824-36a684eb4fce"/>
    <ds:schemaRef ds:uri="402c6426-0b6a-432e-b988-541989ac7a3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E094D1A-1641-4BA4-B016-D11ED8FE1EB7}">
  <ds:schemaRefs>
    <ds:schemaRef ds:uri="http://schemas.microsoft.com/sharepoint/v3/contenttype/forms"/>
  </ds:schemaRefs>
</ds:datastoreItem>
</file>

<file path=customXml/itemProps3.xml><?xml version="1.0" encoding="utf-8"?>
<ds:datastoreItem xmlns:ds="http://schemas.openxmlformats.org/officeDocument/2006/customXml" ds:itemID="{5F43408D-678C-4D79-88C1-6C87A06963F4}">
  <ds:schemaRefs>
    <ds:schemaRef ds:uri="http://www.w3.org/XML/1998/namespace"/>
    <ds:schemaRef ds:uri="c478680f-9f39-4697-9824-36a684eb4fce"/>
    <ds:schemaRef ds:uri="http://schemas.microsoft.com/office/2006/documentManagement/types"/>
    <ds:schemaRef ds:uri="http://purl.org/dc/elements/1.1/"/>
    <ds:schemaRef ds:uri="http://purl.org/dc/dcmitype/"/>
    <ds:schemaRef ds:uri="402c6426-0b6a-432e-b988-541989ac7a32"/>
    <ds:schemaRef ds:uri="http://purl.org/dc/terms/"/>
    <ds:schemaRef ds:uri="http://schemas.microsoft.com/office/infopath/2007/PartnerControls"/>
    <ds:schemaRef ds:uri="http://schemas.openxmlformats.org/package/2006/metadata/core-propertie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0</TotalTime>
  <Words>555</Words>
  <Application>Microsoft Office PowerPoint</Application>
  <PresentationFormat>Widescreen</PresentationFormat>
  <Paragraphs>71</Paragraphs>
  <Slides>8</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PowerPoint Presentation</vt:lpstr>
      <vt:lpstr>Sounds + blending = reading </vt:lpstr>
      <vt:lpstr>Fred  Let me introduce you to Fred. Fred can only speak in sounds. He says d-o-g, h-a-t etc.  Speaking like Fred helps children to understand that words are made up of sounds.  Fred helps children practise blending sounds together because he needs the children to say the words for him. Fred says d-o-g, children tell him the word is dog.  This is how we quickly teach all of our children to blend. </vt:lpstr>
      <vt:lpstr>Fred Talk routine</vt:lpstr>
      <vt:lpstr>Fred games and Fred talk throughout the day</vt:lpstr>
      <vt:lpstr>Reading with Fred Talk</vt:lpstr>
      <vt:lpstr>What can I do?</vt:lpstr>
      <vt:lpstr>Online resources available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Victoria Taylor</dc:creator>
  <cp:lastModifiedBy>Victoria Taylor</cp:lastModifiedBy>
  <cp:revision>1</cp:revision>
  <dcterms:created xsi:type="dcterms:W3CDTF">2022-09-14T10:09:05Z</dcterms:created>
  <dcterms:modified xsi:type="dcterms:W3CDTF">2022-09-14T10:09:35Z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0x010100A5DF377AA154BD468711C0BA39C1D7BD</vt:lpwstr>
  </property>
</Properties>
</file>