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B7FD25A-894B-71DD-3924-C9501824F107}" v="1" dt="2025-09-09T15:30:26.579"/>
    <p1510:client id="{BDB758C6-BF42-67AD-2320-7B8FE0C49D1C}" v="244" dt="2025-09-09T14:23:11.96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8" autoAdjust="0"/>
    <p:restoredTop sz="94660"/>
  </p:normalViewPr>
  <p:slideViewPr>
    <p:cSldViewPr snapToGrid="0">
      <p:cViewPr varScale="1">
        <p:scale>
          <a:sx n="87" d="100"/>
          <a:sy n="87" d="100"/>
        </p:scale>
        <p:origin x="51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77397-D4D2-4133-94A2-1535C4B6BD1D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1EBD9-42EC-40A5-9B5F-2A6127DB67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65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77397-D4D2-4133-94A2-1535C4B6BD1D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1EBD9-42EC-40A5-9B5F-2A6127DB67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88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77397-D4D2-4133-94A2-1535C4B6BD1D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1EBD9-42EC-40A5-9B5F-2A6127DB67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038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77397-D4D2-4133-94A2-1535C4B6BD1D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1EBD9-42EC-40A5-9B5F-2A6127DB67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446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77397-D4D2-4133-94A2-1535C4B6BD1D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1EBD9-42EC-40A5-9B5F-2A6127DB67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5942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77397-D4D2-4133-94A2-1535C4B6BD1D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1EBD9-42EC-40A5-9B5F-2A6127DB67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74732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77397-D4D2-4133-94A2-1535C4B6BD1D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1EBD9-42EC-40A5-9B5F-2A6127DB67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062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77397-D4D2-4133-94A2-1535C4B6BD1D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1EBD9-42EC-40A5-9B5F-2A6127DB67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775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77397-D4D2-4133-94A2-1535C4B6BD1D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1EBD9-42EC-40A5-9B5F-2A6127DB67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125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77397-D4D2-4133-94A2-1535C4B6BD1D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1EBD9-42EC-40A5-9B5F-2A6127DB67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766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77397-D4D2-4133-94A2-1535C4B6BD1D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61EBD9-42EC-40A5-9B5F-2A6127DB67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874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177397-D4D2-4133-94A2-1535C4B6BD1D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61EBD9-42EC-40A5-9B5F-2A6127DB67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211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161" y="179824"/>
            <a:ext cx="11324493" cy="4667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0690" y="4445121"/>
            <a:ext cx="3981680" cy="22649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3166" y="723240"/>
            <a:ext cx="3622488" cy="359633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719017" y="878811"/>
            <a:ext cx="2031023" cy="75713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SassoonCRInfantMedium" panose="00000500000000000000" pitchFamily="2" charset="0"/>
              </a:rPr>
              <a:t>Basic needs </a:t>
            </a:r>
            <a:r>
              <a:rPr lang="en-GB" dirty="0">
                <a:latin typeface="SassoonCRInfantMedium" panose="00000500000000000000" pitchFamily="2" charset="0"/>
              </a:rPr>
              <a:t>are the things that living things need to stay </a:t>
            </a:r>
            <a:r>
              <a:rPr lang="en-GB" dirty="0">
                <a:solidFill>
                  <a:srgbClr val="00B050"/>
                </a:solidFill>
                <a:latin typeface="SassoonCRInfantMedium" panose="00000500000000000000" pitchFamily="2" charset="0"/>
              </a:rPr>
              <a:t>alive</a:t>
            </a:r>
            <a:r>
              <a:rPr lang="en-GB" dirty="0">
                <a:latin typeface="SassoonCRInfantMedium" panose="00000500000000000000" pitchFamily="2" charset="0"/>
              </a:rPr>
              <a:t>. Living things need shelter, food, water and air to </a:t>
            </a:r>
            <a:r>
              <a:rPr lang="en-GB" dirty="0">
                <a:solidFill>
                  <a:srgbClr val="00B050"/>
                </a:solidFill>
                <a:latin typeface="SassoonCRInfantMedium" panose="00000500000000000000" pitchFamily="2" charset="0"/>
              </a:rPr>
              <a:t>survive</a:t>
            </a:r>
            <a:r>
              <a:rPr lang="en-GB" dirty="0">
                <a:latin typeface="SassoonCRInfantMedium" panose="00000500000000000000" pitchFamily="2" charset="0"/>
              </a:rPr>
              <a:t>.</a:t>
            </a:r>
          </a:p>
          <a:p>
            <a:endParaRPr lang="en-GB" dirty="0">
              <a:latin typeface="SassoonCRInfantMedium" panose="00000500000000000000" pitchFamily="2" charset="0"/>
            </a:endParaRPr>
          </a:p>
          <a:p>
            <a:endParaRPr lang="en-GB" dirty="0">
              <a:latin typeface="SassoonCRInfantMedium" panose="00000500000000000000" pitchFamily="2" charset="0"/>
            </a:endParaRPr>
          </a:p>
          <a:p>
            <a:endParaRPr lang="en-GB" dirty="0">
              <a:latin typeface="SassoonCRInfantMedium" panose="00000500000000000000" pitchFamily="2" charset="0"/>
            </a:endParaRPr>
          </a:p>
          <a:p>
            <a:endParaRPr lang="en-GB" dirty="0">
              <a:latin typeface="SassoonCRInfantMedium" panose="00000500000000000000" pitchFamily="2" charset="0"/>
            </a:endParaRPr>
          </a:p>
          <a:p>
            <a:endParaRPr lang="en-GB" dirty="0">
              <a:latin typeface="SassoonCRInfantMedium" panose="00000500000000000000" pitchFamily="2" charset="0"/>
            </a:endParaRPr>
          </a:p>
          <a:p>
            <a:endParaRPr lang="en-GB" dirty="0">
              <a:latin typeface="SassoonCRInfantMedium" panose="00000500000000000000" pitchFamily="2" charset="0"/>
            </a:endParaRPr>
          </a:p>
          <a:p>
            <a:endParaRPr lang="en-GB" dirty="0">
              <a:latin typeface="SassoonCRInfantMedium" panose="00000500000000000000" pitchFamily="2" charset="0"/>
            </a:endParaRPr>
          </a:p>
          <a:p>
            <a:endParaRPr lang="en-GB" dirty="0">
              <a:latin typeface="SassoonCRInfantMedium" panose="00000500000000000000" pitchFamily="2" charset="0"/>
            </a:endParaRPr>
          </a:p>
          <a:p>
            <a:endParaRPr lang="en-GB" dirty="0">
              <a:latin typeface="SassoonCRInfantMedium" panose="00000500000000000000" pitchFamily="2" charset="0"/>
            </a:endParaRPr>
          </a:p>
          <a:p>
            <a:endParaRPr lang="en-GB" dirty="0">
              <a:latin typeface="SassoonCRInfantMedium" panose="00000500000000000000" pitchFamily="2" charset="0"/>
            </a:endParaRPr>
          </a:p>
          <a:p>
            <a:endParaRPr lang="en-GB" dirty="0">
              <a:latin typeface="SassoonCRInfantMedium" panose="00000500000000000000" pitchFamily="2" charset="0"/>
            </a:endParaRPr>
          </a:p>
          <a:p>
            <a:endParaRPr lang="en-GB" dirty="0">
              <a:latin typeface="SassoonCRInfantMedium" panose="00000500000000000000" pitchFamily="2" charset="0"/>
            </a:endParaRPr>
          </a:p>
          <a:p>
            <a:endParaRPr lang="en-GB" dirty="0">
              <a:latin typeface="SassoonCRInfantMedium" panose="00000500000000000000" pitchFamily="2" charset="0"/>
            </a:endParaRPr>
          </a:p>
          <a:p>
            <a:endParaRPr lang="en-GB" dirty="0">
              <a:latin typeface="SassoonCRInfantMedium" panose="00000500000000000000" pitchFamily="2" charset="0"/>
            </a:endParaRPr>
          </a:p>
          <a:p>
            <a:endParaRPr lang="en-GB" dirty="0">
              <a:latin typeface="SassoonCRInfantMedium" panose="00000500000000000000" pitchFamily="2" charset="0"/>
            </a:endParaRPr>
          </a:p>
          <a:p>
            <a:endParaRPr lang="en-GB" dirty="0">
              <a:latin typeface="SassoonCRInfantMedium" panose="00000500000000000000" pitchFamily="2" charset="0"/>
            </a:endParaRPr>
          </a:p>
          <a:p>
            <a:endParaRPr lang="en-GB" dirty="0">
              <a:latin typeface="SassoonCRInfantMedium" panose="00000500000000000000" pitchFamily="2" charset="0"/>
            </a:endParaRPr>
          </a:p>
          <a:p>
            <a:endParaRPr lang="en-GB" dirty="0">
              <a:latin typeface="SassoonCRInfantMedium" panose="00000500000000000000" pitchFamily="2" charset="0"/>
            </a:endParaRPr>
          </a:p>
          <a:p>
            <a:endParaRPr lang="en-GB" dirty="0">
              <a:latin typeface="SassoonCRInfantMedium" panose="00000500000000000000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9017" y="3364077"/>
            <a:ext cx="1022785" cy="95549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62143" y="3215701"/>
            <a:ext cx="887897" cy="110387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02052" y="4404905"/>
            <a:ext cx="822029" cy="123711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6004" y="4855997"/>
            <a:ext cx="1145931" cy="590871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210100"/>
              </p:ext>
            </p:extLst>
          </p:nvPr>
        </p:nvGraphicFramePr>
        <p:xfrm>
          <a:off x="520173" y="708146"/>
          <a:ext cx="4843585" cy="576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0092">
                  <a:extLst>
                    <a:ext uri="{9D8B030D-6E8A-4147-A177-3AD203B41FA5}">
                      <a16:colId xmlns:a16="http://schemas.microsoft.com/office/drawing/2014/main" val="4198092514"/>
                    </a:ext>
                  </a:extLst>
                </a:gridCol>
                <a:gridCol w="3323493">
                  <a:extLst>
                    <a:ext uri="{9D8B030D-6E8A-4147-A177-3AD203B41FA5}">
                      <a16:colId xmlns:a16="http://schemas.microsoft.com/office/drawing/2014/main" val="3977327577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SassoonCRInfantMedium" panose="00000500000000000000" pitchFamily="2" charset="0"/>
                        </a:rPr>
                        <a:t>Key Vocabulary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600" b="0" dirty="0">
                        <a:solidFill>
                          <a:schemeClr val="tx1"/>
                        </a:solidFill>
                        <a:latin typeface="SassoonCRInfantMedium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881857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SassoonCRInfantMedium"/>
                        </a:rPr>
                        <a:t>habitat</a:t>
                      </a:r>
                    </a:p>
                    <a:p>
                      <a:endParaRPr lang="en-GB" sz="1600" b="0" dirty="0">
                        <a:solidFill>
                          <a:schemeClr val="tx1"/>
                        </a:solidFill>
                        <a:latin typeface="SassoonCRInfantMedium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SassoonCRInfantMedium"/>
                        </a:rPr>
                        <a:t>A habitat is the natural home of a living thing. It gives them what they need to survive.  </a:t>
                      </a:r>
                    </a:p>
                    <a:p>
                      <a:endParaRPr lang="en-GB" sz="1600" b="0" dirty="0">
                        <a:solidFill>
                          <a:schemeClr val="tx1"/>
                        </a:solidFill>
                        <a:latin typeface="SassoonCRInfantMedium" panose="00000500000000000000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77272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schemeClr val="tx1"/>
                          </a:solidFill>
                          <a:latin typeface="SassoonCRInfantMedium" panose="00000500000000000000" pitchFamily="2" charset="0"/>
                          <a:ea typeface="+mn-ea"/>
                          <a:cs typeface="+mn-cs"/>
                        </a:rPr>
                        <a:t>microhabitat</a:t>
                      </a:r>
                    </a:p>
                    <a:p>
                      <a:pPr marL="0" algn="l" defTabSz="914400" rtl="0" eaLnBrk="1" latinLnBrk="0" hangingPunct="1"/>
                      <a:endParaRPr lang="en-GB" sz="1600" b="0" kern="1200" dirty="0">
                        <a:solidFill>
                          <a:schemeClr val="tx1"/>
                        </a:solidFill>
                        <a:latin typeface="SassoonCRInfantMedium" panose="00000500000000000000" pitchFamily="2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schemeClr val="tx1"/>
                          </a:solidFill>
                          <a:latin typeface="SassoonCRInfantMedium" panose="00000500000000000000" pitchFamily="2" charset="0"/>
                          <a:ea typeface="+mn-ea"/>
                          <a:cs typeface="+mn-cs"/>
                        </a:rPr>
                        <a:t>A microhabitat is a very small habitat that minibeasts live in.</a:t>
                      </a:r>
                    </a:p>
                    <a:p>
                      <a:pPr marL="0" algn="l" defTabSz="914400" rtl="0" eaLnBrk="1" latinLnBrk="0" hangingPunct="1"/>
                      <a:endParaRPr lang="en-GB" sz="1600" b="0" kern="1200" dirty="0">
                        <a:solidFill>
                          <a:schemeClr val="tx1"/>
                        </a:solidFill>
                        <a:latin typeface="SassoonCRInfantMedium" panose="00000500000000000000" pitchFamily="2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b="0" kern="1200" dirty="0">
                        <a:solidFill>
                          <a:schemeClr val="tx1"/>
                        </a:solidFill>
                        <a:latin typeface="SassoonCRInfantMedium" panose="00000500000000000000" pitchFamily="2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98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schemeClr val="tx1"/>
                          </a:solidFill>
                          <a:latin typeface="SassoonCRInfantMedium" panose="00000500000000000000" pitchFamily="2" charset="0"/>
                          <a:ea typeface="+mn-ea"/>
                          <a:cs typeface="+mn-cs"/>
                        </a:rPr>
                        <a:t>shelter</a:t>
                      </a:r>
                    </a:p>
                    <a:p>
                      <a:pPr marL="0" algn="l" defTabSz="914400" rtl="0" eaLnBrk="1" latinLnBrk="0" hangingPunct="1"/>
                      <a:endParaRPr lang="en-GB" sz="1600" b="0" kern="1200" dirty="0">
                        <a:solidFill>
                          <a:schemeClr val="tx1"/>
                        </a:solidFill>
                        <a:latin typeface="SassoonCRInfantMedium" panose="00000500000000000000" pitchFamily="2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schemeClr val="tx1"/>
                          </a:solidFill>
                          <a:latin typeface="SassoonCRInfantMedium" panose="00000500000000000000" pitchFamily="2" charset="0"/>
                          <a:ea typeface="+mn-ea"/>
                          <a:cs typeface="+mn-cs"/>
                        </a:rPr>
                        <a:t>Habitats provide shelter for plants and animals.</a:t>
                      </a:r>
                    </a:p>
                    <a:p>
                      <a:pPr marL="0" algn="l" defTabSz="914400" rtl="0" eaLnBrk="1" latinLnBrk="0" hangingPunct="1"/>
                      <a:endParaRPr lang="en-GB" sz="1600" b="0" kern="1200" dirty="0">
                        <a:solidFill>
                          <a:schemeClr val="tx1"/>
                        </a:solidFill>
                        <a:latin typeface="SassoonCRInfantMedium" panose="00000500000000000000" pitchFamily="2" charset="0"/>
                        <a:ea typeface="+mn-ea"/>
                        <a:cs typeface="+mn-cs"/>
                      </a:endParaRPr>
                    </a:p>
                    <a:p>
                      <a:pPr marL="0" algn="l" defTabSz="914400" rtl="0" eaLnBrk="1" latinLnBrk="0" hangingPunct="1"/>
                      <a:endParaRPr lang="en-GB" sz="1600" b="0" kern="1200" dirty="0">
                        <a:solidFill>
                          <a:schemeClr val="tx1"/>
                        </a:solidFill>
                        <a:latin typeface="SassoonCRInfantMedium" panose="00000500000000000000" pitchFamily="2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20815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schemeClr val="tx1"/>
                          </a:solidFill>
                          <a:latin typeface="SassoonCRInfantMedium" panose="00000500000000000000" pitchFamily="2" charset="0"/>
                          <a:ea typeface="+mn-ea"/>
                          <a:cs typeface="+mn-cs"/>
                        </a:rPr>
                        <a:t>depend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schemeClr val="tx1"/>
                          </a:solidFill>
                          <a:latin typeface="SassoonCRInfantMedium" panose="00000500000000000000" pitchFamily="2" charset="0"/>
                          <a:ea typeface="+mn-ea"/>
                          <a:cs typeface="+mn-cs"/>
                        </a:rPr>
                        <a:t>Living things in a habitat depend on each other to survive. </a:t>
                      </a:r>
                    </a:p>
                    <a:p>
                      <a:pPr marL="0" algn="l" defTabSz="914400" rtl="0" eaLnBrk="1" latinLnBrk="0" hangingPunct="1"/>
                      <a:endParaRPr lang="en-GB" sz="1600" b="0" kern="1200" dirty="0">
                        <a:solidFill>
                          <a:schemeClr val="tx1"/>
                        </a:solidFill>
                        <a:latin typeface="SassoonCRInfantMedium" panose="00000500000000000000" pitchFamily="2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55849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schemeClr val="tx1"/>
                          </a:solidFill>
                          <a:latin typeface="SassoonCRInfantMedium" panose="00000500000000000000" pitchFamily="2" charset="0"/>
                          <a:ea typeface="+mn-ea"/>
                          <a:cs typeface="+mn-cs"/>
                        </a:rPr>
                        <a:t>survive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schemeClr val="tx1"/>
                          </a:solidFill>
                          <a:latin typeface="SassoonCRInfantMedium" panose="00000500000000000000" pitchFamily="2" charset="0"/>
                          <a:ea typeface="+mn-ea"/>
                          <a:cs typeface="+mn-cs"/>
                        </a:rPr>
                        <a:t>To survive means to stay alive.</a:t>
                      </a:r>
                    </a:p>
                    <a:p>
                      <a:pPr marL="0" algn="l" defTabSz="914400" rtl="0" eaLnBrk="1" latinLnBrk="0" hangingPunct="1"/>
                      <a:endParaRPr lang="en-GB" sz="1600" b="0" kern="1200" dirty="0">
                        <a:solidFill>
                          <a:schemeClr val="tx1"/>
                        </a:solidFill>
                        <a:latin typeface="SassoonCRInfantMedium" panose="00000500000000000000" pitchFamily="2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83759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schemeClr val="tx1"/>
                          </a:solidFill>
                          <a:latin typeface="SassoonCRInfantMedium" panose="00000500000000000000" pitchFamily="2" charset="0"/>
                          <a:ea typeface="+mn-ea"/>
                          <a:cs typeface="+mn-cs"/>
                        </a:rPr>
                        <a:t>food sources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600" b="0" kern="1200" dirty="0">
                          <a:solidFill>
                            <a:schemeClr val="tx1"/>
                          </a:solidFill>
                          <a:latin typeface="SassoonCRInfantMedium" panose="00000500000000000000" pitchFamily="2" charset="0"/>
                          <a:ea typeface="+mn-ea"/>
                          <a:cs typeface="+mn-cs"/>
                        </a:rPr>
                        <a:t>Food sources are the things that living things eat.</a:t>
                      </a:r>
                    </a:p>
                    <a:p>
                      <a:pPr marL="0" algn="l" defTabSz="914400" rtl="0" eaLnBrk="1" latinLnBrk="0" hangingPunct="1"/>
                      <a:endParaRPr lang="en-GB" sz="1600" b="0" kern="1200" dirty="0">
                        <a:solidFill>
                          <a:schemeClr val="tx1"/>
                        </a:solidFill>
                        <a:latin typeface="SassoonCRInfantMedium" panose="00000500000000000000" pitchFamily="2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8487226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3781" y="1420290"/>
            <a:ext cx="590550" cy="590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8467" y="2370490"/>
            <a:ext cx="719946" cy="71994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8468" y="3426166"/>
            <a:ext cx="729470" cy="74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4847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105</Words>
  <Application>Microsoft Office PowerPoint</Application>
  <PresentationFormat>Widescreen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SassoonCRInfantMedium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Kirti Kejriwal</dc:creator>
  <cp:lastModifiedBy>Kirti Kejriwal</cp:lastModifiedBy>
  <cp:revision>24</cp:revision>
  <cp:lastPrinted>2025-09-09T15:34:07Z</cp:lastPrinted>
  <dcterms:created xsi:type="dcterms:W3CDTF">2025-09-07T20:50:19Z</dcterms:created>
  <dcterms:modified xsi:type="dcterms:W3CDTF">2025-09-09T15:34:55Z</dcterms:modified>
</cp:coreProperties>
</file>